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20" name="Segnaposto piè di pagina 19"/>
          <p:cNvSpPr>
            <a:spLocks noGrp="1"/>
          </p:cNvSpPr>
          <p:nvPr>
            <p:ph type="ftr" sz="quarter" idx="11"/>
          </p:nvPr>
        </p:nvSpPr>
        <p:spPr/>
        <p:txBody>
          <a:bodyPr/>
          <a:lstStyle/>
          <a:p>
            <a:endParaRPr lang="it-IT"/>
          </a:p>
        </p:txBody>
      </p:sp>
      <p:sp>
        <p:nvSpPr>
          <p:cNvPr id="10" name="Segnaposto numero diapositiva 9"/>
          <p:cNvSpPr>
            <a:spLocks noGrp="1"/>
          </p:cNvSpPr>
          <p:nvPr>
            <p:ph type="sldNum" sz="quarter" idx="12"/>
          </p:nvPr>
        </p:nvSpPr>
        <p:spPr/>
        <p:txBody>
          <a:bodyPr/>
          <a:lstStyle/>
          <a:p>
            <a:fld id="{C3D36FB3-901C-4706-BB1F-6C23BAFFCE2A}"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D36FB3-901C-4706-BB1F-6C23BAFFCE2A}"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3D36FB3-901C-4706-BB1F-6C23BAFFCE2A}"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D36FB3-901C-4706-BB1F-6C23BAFFCE2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A6BF381F-7589-4A9A-ACDA-318BA6297F9A}" type="datetimeFigureOut">
              <a:rPr lang="it-IT" smtClean="0"/>
              <a:pPr/>
              <a:t>17/02/2020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D36FB3-901C-4706-BB1F-6C23BAFFCE2A}"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BF381F-7589-4A9A-ACDA-318BA6297F9A}" type="datetimeFigureOut">
              <a:rPr lang="it-IT" smtClean="0"/>
              <a:pPr/>
              <a:t>17/02/2020</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3D36FB3-901C-4706-BB1F-6C23BAFFCE2A}"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oilproject.org/lezione/petrarca-canzoniere-analisi-e-riassunto-1815.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studiarapido.it/meravigliosamente-giacomo-da-lentini-analisi-commento/"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ttp://www.studiarapido.it/a-silvia-parafrasi-analisi-del-testo-commento/" TargetMode="External"/><Relationship Id="rId4" Type="http://schemas.openxmlformats.org/officeDocument/2006/relationships/hyperlink" Target="http://www.studiarapido.it/giacomo-leopardi-vita-opere-pensiero-poet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14414" y="642918"/>
            <a:ext cx="7406640" cy="1472184"/>
          </a:xfrm>
        </p:spPr>
        <p:txBody>
          <a:bodyPr/>
          <a:lstStyle/>
          <a:p>
            <a:r>
              <a:rPr lang="it-IT" dirty="0" smtClean="0"/>
              <a:t>Una forma metrica prestigiosa</a:t>
            </a:r>
            <a:endParaRPr lang="it-IT" dirty="0"/>
          </a:p>
        </p:txBody>
      </p:sp>
      <p:sp>
        <p:nvSpPr>
          <p:cNvPr id="3" name="Sottotitolo 2"/>
          <p:cNvSpPr>
            <a:spLocks noGrp="1"/>
          </p:cNvSpPr>
          <p:nvPr>
            <p:ph type="subTitle" idx="1"/>
          </p:nvPr>
        </p:nvSpPr>
        <p:spPr>
          <a:xfrm>
            <a:off x="1428728" y="3929066"/>
            <a:ext cx="6400800" cy="857256"/>
          </a:xfrm>
        </p:spPr>
        <p:style>
          <a:lnRef idx="1">
            <a:schemeClr val="dk1"/>
          </a:lnRef>
          <a:fillRef idx="2">
            <a:schemeClr val="dk1"/>
          </a:fillRef>
          <a:effectRef idx="1">
            <a:schemeClr val="dk1"/>
          </a:effectRef>
          <a:fontRef idx="minor">
            <a:schemeClr val="dk1"/>
          </a:fontRef>
        </p:style>
        <p:txBody>
          <a:bodyPr>
            <a:normAutofit/>
          </a:bodyPr>
          <a:lstStyle/>
          <a:p>
            <a:r>
              <a:rPr lang="it-IT" sz="3600" dirty="0" smtClean="0"/>
              <a:t>LA CANZONE</a:t>
            </a:r>
            <a:endParaRPr lang="it-IT"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85853" y="785795"/>
            <a:ext cx="6786610" cy="240065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sz="2400" dirty="0" smtClean="0"/>
              <a:t>La canzone è la più prestigiosa tra le forme metriche medievale, utilizzata soprattutto per la poesia amorosa e filosofica. I più importanti autori di canzoni sono Dante Alighieri e Francesco Petrarca.</a:t>
            </a:r>
          </a:p>
          <a:p>
            <a:endParaRPr lang="it-IT" dirty="0"/>
          </a:p>
          <a:p>
            <a:endParaRPr lang="it-IT" dirty="0" smtClean="0"/>
          </a:p>
          <a:p>
            <a:endParaRPr lang="it-IT" dirty="0" smtClean="0"/>
          </a:p>
        </p:txBody>
      </p:sp>
      <p:sp>
        <p:nvSpPr>
          <p:cNvPr id="3" name="CasellaDiTesto 2"/>
          <p:cNvSpPr txBox="1"/>
          <p:nvPr/>
        </p:nvSpPr>
        <p:spPr>
          <a:xfrm>
            <a:off x="1357290" y="3571876"/>
            <a:ext cx="7143800" cy="304698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sz="2400" dirty="0" smtClean="0"/>
              <a:t>Una canzone è composta da più strofe regolari di versi </a:t>
            </a:r>
            <a:r>
              <a:rPr lang="it-IT" sz="2400" b="1" dirty="0" smtClean="0"/>
              <a:t>endecasillabi</a:t>
            </a:r>
            <a:r>
              <a:rPr lang="it-IT" sz="2400" dirty="0" smtClean="0"/>
              <a:t> e </a:t>
            </a:r>
            <a:r>
              <a:rPr lang="it-IT" sz="2400" b="1" dirty="0" smtClean="0"/>
              <a:t>settenari</a:t>
            </a:r>
            <a:r>
              <a:rPr lang="it-IT" sz="2400" dirty="0" smtClean="0"/>
              <a:t>.</a:t>
            </a:r>
          </a:p>
          <a:p>
            <a:r>
              <a:rPr lang="it-IT" sz="2400" dirty="0" smtClean="0"/>
              <a:t>Ciascuna strofa (denominata anche </a:t>
            </a:r>
            <a:r>
              <a:rPr lang="it-IT" sz="2400" b="1" dirty="0" smtClean="0"/>
              <a:t>stanza</a:t>
            </a:r>
            <a:r>
              <a:rPr lang="it-IT" sz="2400" dirty="0" smtClean="0"/>
              <a:t>) ha lo stesso schema di rime, tranne l’ultima che prende il nome di </a:t>
            </a:r>
            <a:r>
              <a:rPr lang="it-IT" sz="2400" b="1" dirty="0" smtClean="0"/>
              <a:t>congedo </a:t>
            </a:r>
            <a:r>
              <a:rPr lang="it-IT" sz="2400" dirty="0"/>
              <a:t>in cui il poeta si rivolge direttamente al lettore o al componimento </a:t>
            </a:r>
            <a:r>
              <a:rPr lang="it-IT" sz="2400" dirty="0" smtClean="0"/>
              <a:t>stesso </a:t>
            </a:r>
            <a:r>
              <a:rPr lang="it-IT" sz="2400" dirty="0"/>
              <a:t>invitandola a diffondere il suo messaggio fra gli ascoltatori e i lettori.</a:t>
            </a:r>
            <a:endParaRPr lang="it-IT" sz="2400" b="1" dirty="0" smtClean="0"/>
          </a:p>
          <a:p>
            <a:endParaRPr lang="it-I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43042" y="714356"/>
            <a:ext cx="642942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t-IT" sz="2400" dirty="0" smtClean="0"/>
              <a:t>La strofa o stanza di canzone è divisa in due parti: </a:t>
            </a:r>
            <a:endParaRPr lang="it-IT" dirty="0"/>
          </a:p>
        </p:txBody>
      </p:sp>
      <p:sp>
        <p:nvSpPr>
          <p:cNvPr id="3" name="Freccia bidirezionale orizzontale 2"/>
          <p:cNvSpPr/>
          <p:nvPr/>
        </p:nvSpPr>
        <p:spPr>
          <a:xfrm>
            <a:off x="3571868" y="2714620"/>
            <a:ext cx="2214578" cy="1143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1714480" y="2357430"/>
            <a:ext cx="178595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t-IT" sz="2400" b="1" dirty="0" smtClean="0"/>
              <a:t>La fronte </a:t>
            </a:r>
            <a:r>
              <a:rPr lang="it-IT" sz="2400" dirty="0" smtClean="0"/>
              <a:t>(divisa a sua volta in due piedi)</a:t>
            </a:r>
            <a:endParaRPr lang="it-IT" sz="2400" dirty="0"/>
          </a:p>
        </p:txBody>
      </p:sp>
      <p:sp>
        <p:nvSpPr>
          <p:cNvPr id="5" name="CasellaDiTesto 4"/>
          <p:cNvSpPr txBox="1"/>
          <p:nvPr/>
        </p:nvSpPr>
        <p:spPr>
          <a:xfrm>
            <a:off x="5857884" y="2643182"/>
            <a:ext cx="2000264"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t-IT" sz="2400" b="1" dirty="0" smtClean="0"/>
              <a:t>La sirma </a:t>
            </a:r>
            <a:r>
              <a:rPr lang="it-IT" sz="2400" dirty="0" smtClean="0"/>
              <a:t>(divisa in due volte)</a:t>
            </a:r>
            <a:endParaRPr lang="it-IT" sz="2400" dirty="0"/>
          </a:p>
        </p:txBody>
      </p:sp>
      <p:sp>
        <p:nvSpPr>
          <p:cNvPr id="6" name="Rettangolo 5"/>
          <p:cNvSpPr/>
          <p:nvPr/>
        </p:nvSpPr>
        <p:spPr>
          <a:xfrm>
            <a:off x="1785918" y="4214818"/>
            <a:ext cx="5929354"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it-IT" dirty="0"/>
              <a:t> Fronte e sirma sono di solito uniti da un verso chiamato chiave o </a:t>
            </a:r>
            <a:r>
              <a:rPr lang="it-IT" i="1" dirty="0" err="1"/>
              <a:t>concatenatio</a:t>
            </a:r>
            <a:r>
              <a:rPr lang="it-IT" dirty="0"/>
              <a:t> (dal latino "collegamento") </a:t>
            </a:r>
          </a:p>
        </p:txBody>
      </p:sp>
      <p:sp>
        <p:nvSpPr>
          <p:cNvPr id="7" name="Rettangolo 6"/>
          <p:cNvSpPr/>
          <p:nvPr/>
        </p:nvSpPr>
        <p:spPr>
          <a:xfrm>
            <a:off x="1785918" y="5072074"/>
            <a:ext cx="6143668" cy="1200329"/>
          </a:xfrm>
          <a:prstGeom prst="rect">
            <a:avLst/>
          </a:prstGeom>
        </p:spPr>
        <p:txBody>
          <a:bodyPr wrap="square">
            <a:spAutoFit/>
          </a:bodyPr>
          <a:lstStyle/>
          <a:p>
            <a:r>
              <a:rPr lang="it-IT" dirty="0"/>
              <a:t> I primi sei versi sono chiamati </a:t>
            </a:r>
            <a:r>
              <a:rPr lang="it-IT" b="1" dirty="0"/>
              <a:t>fronte e</a:t>
            </a:r>
            <a:r>
              <a:rPr lang="it-IT" dirty="0"/>
              <a:t> la </a:t>
            </a:r>
            <a:r>
              <a:rPr lang="it-IT" b="1" dirty="0"/>
              <a:t>fronte è</a:t>
            </a:r>
            <a:r>
              <a:rPr lang="it-IT" dirty="0"/>
              <a:t> divisa in due piedi. Mentre gli ultimi sei versi sono detti </a:t>
            </a:r>
            <a:r>
              <a:rPr lang="it-IT" b="1" dirty="0"/>
              <a:t>sirma</a:t>
            </a:r>
            <a:r>
              <a:rPr lang="it-IT" dirty="0"/>
              <a:t> o sirima </a:t>
            </a:r>
            <a:r>
              <a:rPr lang="it-IT" b="1" dirty="0" smtClean="0"/>
              <a:t>e </a:t>
            </a:r>
            <a:r>
              <a:rPr lang="it-IT" dirty="0" smtClean="0"/>
              <a:t>sono </a:t>
            </a:r>
            <a:r>
              <a:rPr lang="it-IT" dirty="0"/>
              <a:t>divisi in due </a:t>
            </a:r>
            <a:r>
              <a:rPr lang="it-IT" dirty="0" smtClean="0"/>
              <a:t>parti dette volte che sono identiche per numero di versi e per schema ritmico.</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0"/>
            <a:ext cx="8715436" cy="1569660"/>
          </a:xfrm>
          <a:prstGeom prst="rect">
            <a:avLst/>
          </a:prstGeom>
          <a:noFill/>
        </p:spPr>
        <p:txBody>
          <a:bodyPr wrap="square" rtlCol="0">
            <a:spAutoFit/>
          </a:bodyPr>
          <a:lstStyle/>
          <a:p>
            <a:r>
              <a:rPr lang="it-IT" sz="2400" dirty="0" smtClean="0"/>
              <a:t>Una delle canzoni più famose della letteratura italiana è Chiare e fresche </a:t>
            </a:r>
            <a:r>
              <a:rPr lang="it-IT" sz="2400" dirty="0" err="1" smtClean="0"/>
              <a:t>et</a:t>
            </a:r>
            <a:r>
              <a:rPr lang="it-IT" sz="2400" dirty="0" smtClean="0"/>
              <a:t> dolci acque di Francesco Petrarca. Nel testo il poeta si rivolge alla natura che porta i segni della presenza di Laura, la donna amata:</a:t>
            </a:r>
            <a:endParaRPr lang="it-IT" sz="2400" dirty="0"/>
          </a:p>
        </p:txBody>
      </p:sp>
      <p:sp>
        <p:nvSpPr>
          <p:cNvPr id="3" name="CasellaDiTesto 2"/>
          <p:cNvSpPr txBox="1"/>
          <p:nvPr/>
        </p:nvSpPr>
        <p:spPr>
          <a:xfrm>
            <a:off x="5357818" y="1857364"/>
            <a:ext cx="3786182" cy="397031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t-IT" i="1" dirty="0" smtClean="0"/>
              <a:t>Chiare, fresche </a:t>
            </a:r>
            <a:r>
              <a:rPr lang="it-IT" i="1" dirty="0" err="1" smtClean="0"/>
              <a:t>et</a:t>
            </a:r>
            <a:r>
              <a:rPr lang="it-IT" i="1" dirty="0" smtClean="0"/>
              <a:t> dolci acque</a:t>
            </a:r>
            <a:r>
              <a:rPr lang="it-IT" dirty="0"/>
              <a:t>(I piede)</a:t>
            </a:r>
            <a:endParaRPr lang="it-IT" i="1" dirty="0" smtClean="0"/>
          </a:p>
          <a:p>
            <a:r>
              <a:rPr lang="it-IT" i="1" dirty="0"/>
              <a:t>o</a:t>
            </a:r>
            <a:r>
              <a:rPr lang="it-IT" i="1" dirty="0" smtClean="0"/>
              <a:t>ve le bella membra</a:t>
            </a:r>
          </a:p>
          <a:p>
            <a:r>
              <a:rPr lang="it-IT" i="1" dirty="0"/>
              <a:t>p</a:t>
            </a:r>
            <a:r>
              <a:rPr lang="it-IT" i="1" dirty="0" smtClean="0"/>
              <a:t>osa colei che sola a me par donna;</a:t>
            </a:r>
          </a:p>
          <a:p>
            <a:r>
              <a:rPr lang="it-IT" i="1" dirty="0"/>
              <a:t>g</a:t>
            </a:r>
            <a:r>
              <a:rPr lang="it-IT" i="1" dirty="0" smtClean="0"/>
              <a:t>entil ramo ove piacque </a:t>
            </a:r>
            <a:r>
              <a:rPr lang="it-IT" dirty="0"/>
              <a:t> (II piede)</a:t>
            </a:r>
            <a:endParaRPr lang="it-IT" i="1" dirty="0" smtClean="0"/>
          </a:p>
          <a:p>
            <a:r>
              <a:rPr lang="it-IT" i="1" dirty="0" smtClean="0"/>
              <a:t>(con </a:t>
            </a:r>
            <a:r>
              <a:rPr lang="it-IT" i="1" dirty="0" err="1" smtClean="0"/>
              <a:t>sospir</a:t>
            </a:r>
            <a:r>
              <a:rPr lang="it-IT" i="1" dirty="0" smtClean="0"/>
              <a:t>’ mi rimembra)</a:t>
            </a:r>
          </a:p>
          <a:p>
            <a:r>
              <a:rPr lang="it-IT" i="1" dirty="0"/>
              <a:t>a</a:t>
            </a:r>
            <a:r>
              <a:rPr lang="it-IT" i="1" dirty="0" smtClean="0"/>
              <a:t> lei di fare al bel </a:t>
            </a:r>
            <a:r>
              <a:rPr lang="it-IT" i="1" dirty="0" err="1" smtClean="0"/>
              <a:t>fiancocolonna</a:t>
            </a:r>
            <a:r>
              <a:rPr lang="it-IT" i="1" dirty="0" smtClean="0"/>
              <a:t>;</a:t>
            </a:r>
          </a:p>
          <a:p>
            <a:r>
              <a:rPr lang="it-IT" i="1" dirty="0" err="1"/>
              <a:t>h</a:t>
            </a:r>
            <a:r>
              <a:rPr lang="it-IT" i="1" dirty="0" err="1" smtClean="0"/>
              <a:t>erba</a:t>
            </a:r>
            <a:r>
              <a:rPr lang="it-IT" i="1" dirty="0" smtClean="0"/>
              <a:t> </a:t>
            </a:r>
            <a:r>
              <a:rPr lang="it-IT" i="1" dirty="0" err="1" smtClean="0"/>
              <a:t>et</a:t>
            </a:r>
            <a:r>
              <a:rPr lang="it-IT" i="1" dirty="0" smtClean="0"/>
              <a:t> </a:t>
            </a:r>
            <a:r>
              <a:rPr lang="it-IT" i="1" dirty="0" err="1" smtClean="0"/>
              <a:t>fior</a:t>
            </a:r>
            <a:r>
              <a:rPr lang="it-IT" i="1" dirty="0" smtClean="0"/>
              <a:t>’ che la gonna</a:t>
            </a:r>
            <a:r>
              <a:rPr lang="it-IT" dirty="0"/>
              <a:t>(sirma)</a:t>
            </a:r>
            <a:endParaRPr lang="it-IT" i="1" dirty="0" smtClean="0"/>
          </a:p>
          <a:p>
            <a:r>
              <a:rPr lang="it-IT" i="1" dirty="0" smtClean="0"/>
              <a:t> leggiadra </a:t>
            </a:r>
            <a:r>
              <a:rPr lang="it-IT" i="1" dirty="0" err="1" smtClean="0"/>
              <a:t>ricoverse</a:t>
            </a:r>
            <a:endParaRPr lang="it-IT" i="1" dirty="0" smtClean="0"/>
          </a:p>
          <a:p>
            <a:r>
              <a:rPr lang="it-IT" i="1" dirty="0" err="1"/>
              <a:t>c</a:t>
            </a:r>
            <a:r>
              <a:rPr lang="it-IT" i="1" dirty="0" err="1" smtClean="0"/>
              <a:t>o</a:t>
            </a:r>
            <a:r>
              <a:rPr lang="it-IT" i="1" dirty="0" smtClean="0"/>
              <a:t> l’angelico seno;</a:t>
            </a:r>
          </a:p>
          <a:p>
            <a:r>
              <a:rPr lang="it-IT" i="1" dirty="0" err="1"/>
              <a:t>a</a:t>
            </a:r>
            <a:r>
              <a:rPr lang="it-IT" i="1" dirty="0" err="1" smtClean="0"/>
              <a:t>ere</a:t>
            </a:r>
            <a:r>
              <a:rPr lang="it-IT" i="1" dirty="0" smtClean="0"/>
              <a:t> sacro sereno,</a:t>
            </a:r>
          </a:p>
          <a:p>
            <a:r>
              <a:rPr lang="it-IT" i="1" dirty="0"/>
              <a:t>o</a:t>
            </a:r>
            <a:r>
              <a:rPr lang="it-IT" i="1" dirty="0" smtClean="0"/>
              <a:t>ve Amor </a:t>
            </a:r>
            <a:r>
              <a:rPr lang="it-IT" i="1" dirty="0" err="1" smtClean="0"/>
              <a:t>co</a:t>
            </a:r>
            <a:r>
              <a:rPr lang="it-IT" i="1" dirty="0" smtClean="0"/>
              <a:t>’ begli occhi il </a:t>
            </a:r>
            <a:r>
              <a:rPr lang="it-IT" i="1" dirty="0" err="1" smtClean="0"/>
              <a:t>cor</a:t>
            </a:r>
            <a:r>
              <a:rPr lang="it-IT" i="1" dirty="0" smtClean="0"/>
              <a:t> m’aperse:</a:t>
            </a:r>
          </a:p>
          <a:p>
            <a:r>
              <a:rPr lang="it-IT" i="1" dirty="0"/>
              <a:t>d</a:t>
            </a:r>
            <a:r>
              <a:rPr lang="it-IT" i="1" dirty="0" smtClean="0"/>
              <a:t>ate udienza insieme</a:t>
            </a:r>
          </a:p>
          <a:p>
            <a:r>
              <a:rPr lang="it-IT" i="1" dirty="0"/>
              <a:t>a</a:t>
            </a:r>
            <a:r>
              <a:rPr lang="it-IT" i="1" dirty="0" smtClean="0"/>
              <a:t> le dolenti mie parole </a:t>
            </a:r>
            <a:r>
              <a:rPr lang="it-IT" i="1" dirty="0" err="1" smtClean="0"/>
              <a:t>extreme</a:t>
            </a:r>
            <a:r>
              <a:rPr lang="it-IT" i="1" dirty="0" smtClean="0"/>
              <a:t>.</a:t>
            </a:r>
          </a:p>
          <a:p>
            <a:endParaRPr lang="it-IT" dirty="0" smtClean="0"/>
          </a:p>
        </p:txBody>
      </p:sp>
      <p:sp>
        <p:nvSpPr>
          <p:cNvPr id="4" name="CasellaDiTesto 3"/>
          <p:cNvSpPr txBox="1"/>
          <p:nvPr/>
        </p:nvSpPr>
        <p:spPr>
          <a:xfrm>
            <a:off x="642910" y="1571612"/>
            <a:ext cx="3286148" cy="20313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dirty="0" smtClean="0"/>
              <a:t>La poesia è composta da 5 stanze di 13 versi endecasillabi e settenari. Se assegniamo una lettera minuscola ai settenari e la maiuscola agli endecasillabi, lo schema metrico di questa canzone è: </a:t>
            </a:r>
            <a:r>
              <a:rPr lang="it-IT" dirty="0" err="1" smtClean="0"/>
              <a:t>abCabCdeeDfF</a:t>
            </a:r>
            <a:endParaRPr lang="it-IT" dirty="0"/>
          </a:p>
        </p:txBody>
      </p:sp>
      <p:pic>
        <p:nvPicPr>
          <p:cNvPr id="3074" name="Picture 2" descr="Risultati immagini per metrica canzone"/>
          <p:cNvPicPr>
            <a:picLocks noChangeAspect="1" noChangeArrowheads="1"/>
          </p:cNvPicPr>
          <p:nvPr/>
        </p:nvPicPr>
        <p:blipFill>
          <a:blip r:embed="rId2"/>
          <a:srcRect/>
          <a:stretch>
            <a:fillRect/>
          </a:stretch>
        </p:blipFill>
        <p:spPr bwMode="auto">
          <a:xfrm>
            <a:off x="571472" y="3521646"/>
            <a:ext cx="4786346" cy="333635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42976" y="428604"/>
            <a:ext cx="7286676" cy="5016758"/>
          </a:xfrm>
          <a:prstGeom prst="rect">
            <a:avLst/>
          </a:prstGeom>
        </p:spPr>
        <p:txBody>
          <a:bodyPr wrap="square">
            <a:spAutoFit/>
          </a:bodyPr>
          <a:lstStyle/>
          <a:p>
            <a:pPr algn="just"/>
            <a:r>
              <a:rPr lang="it-IT" sz="2000" dirty="0"/>
              <a:t>Questa canzone, inserita al centoventiseiesimo posto tra i 366 testi della raccolta petrarchesca, riassume le principali tematiche e caratteristiche stilistiche del </a:t>
            </a:r>
            <a:r>
              <a:rPr lang="it-IT" sz="2000" i="1" dirty="0" smtClean="0">
                <a:solidFill>
                  <a:schemeClr val="accent6">
                    <a:lumMod val="60000"/>
                    <a:lumOff val="40000"/>
                  </a:schemeClr>
                </a:solidFill>
                <a:hlinkClick r:id="rId2"/>
              </a:rPr>
              <a:t>Canzoniere</a:t>
            </a:r>
            <a:r>
              <a:rPr lang="it-IT" sz="2000" i="1" dirty="0" smtClean="0">
                <a:solidFill>
                  <a:schemeClr val="accent6">
                    <a:lumMod val="60000"/>
                    <a:lumOff val="40000"/>
                  </a:schemeClr>
                </a:solidFill>
              </a:rPr>
              <a:t> (1304-74)</a:t>
            </a:r>
            <a:r>
              <a:rPr lang="it-IT" sz="2000" dirty="0" smtClean="0">
                <a:solidFill>
                  <a:schemeClr val="accent6">
                    <a:lumMod val="60000"/>
                    <a:lumOff val="40000"/>
                  </a:schemeClr>
                </a:solidFill>
              </a:rPr>
              <a:t>. </a:t>
            </a:r>
            <a:r>
              <a:rPr lang="it-IT" sz="2000" dirty="0"/>
              <a:t>La bellezza dei luoghi fa tutt’uno con la fascinazione di Laura: anzi, le "chiare, fresche e dolci acque" di </a:t>
            </a:r>
            <a:r>
              <a:rPr lang="it-IT" sz="2000" dirty="0" err="1" smtClean="0"/>
              <a:t>Valchiusa</a:t>
            </a:r>
            <a:r>
              <a:rPr lang="it-IT" sz="2000" dirty="0" smtClean="0"/>
              <a:t>, costituiscono </a:t>
            </a:r>
            <a:r>
              <a:rPr lang="it-IT" sz="2000" dirty="0"/>
              <a:t>lo spazio al di fuori del quale il poeta non trova pace (v. 65) proprio perché luogo elettivo della rievocazione memoriale e, nello specifico, dell’innamoramento. Amore e morte risultano saldamente </a:t>
            </a:r>
            <a:r>
              <a:rPr lang="it-IT" sz="2000" dirty="0" smtClean="0"/>
              <a:t>intrecciati, il </a:t>
            </a:r>
            <a:r>
              <a:rPr lang="it-IT" sz="2000" dirty="0"/>
              <a:t>poeta prefigura la propria fine e immagina che Laura faccia visita alla sua tomba, emettendo un sospiro tale che, per grazia divina, possa finalmente restituire all’amante l’agognata pace. Il pensiero del poeta, dopo questa proiezione nel futuro, si tuffa nuovamente nel passato, a commemorare il giorno in cui un nembo di fiori coprì il corpo di Laura, facendola risaltare in tutta la sua bellezza, tale da averlo reso dimentico di sé. Nel congedo, il poeta esprime poi il desiderio che la canzone esca da quel </a:t>
            </a:r>
            <a:r>
              <a:rPr lang="it-IT" sz="2000" i="1" dirty="0"/>
              <a:t>locus </a:t>
            </a:r>
            <a:r>
              <a:rPr lang="it-IT" sz="2000" i="1" dirty="0" err="1"/>
              <a:t>amoenus</a:t>
            </a:r>
            <a:r>
              <a:rPr lang="it-IT" sz="2000" dirty="0"/>
              <a:t>, per diffondersi fra la gente.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poesia.jpg"/>
          <p:cNvPicPr>
            <a:picLocks noChangeAspect="1"/>
          </p:cNvPicPr>
          <p:nvPr/>
        </p:nvPicPr>
        <p:blipFill>
          <a:blip r:embed="rId2"/>
          <a:stretch>
            <a:fillRect/>
          </a:stretch>
        </p:blipFill>
        <p:spPr>
          <a:xfrm>
            <a:off x="0" y="1428736"/>
            <a:ext cx="3071834" cy="3924307"/>
          </a:xfrm>
          <a:prstGeom prst="rect">
            <a:avLst/>
          </a:prstGeom>
        </p:spPr>
      </p:pic>
      <p:sp>
        <p:nvSpPr>
          <p:cNvPr id="3" name="Rettangolo 2"/>
          <p:cNvSpPr/>
          <p:nvPr/>
        </p:nvSpPr>
        <p:spPr>
          <a:xfrm>
            <a:off x="2428860" y="500042"/>
            <a:ext cx="6429420"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it-IT" sz="2400" dirty="0" smtClean="0"/>
              <a:t>Una </a:t>
            </a:r>
            <a:r>
              <a:rPr lang="it-IT" sz="2400" dirty="0"/>
              <a:t>variante della canzone è la </a:t>
            </a:r>
            <a:r>
              <a:rPr lang="it-IT" sz="2400" b="1" dirty="0"/>
              <a:t>canzonetta</a:t>
            </a:r>
            <a:r>
              <a:rPr lang="it-IT" sz="2400" dirty="0"/>
              <a:t>. La canzonetta è una composizione poetica e musicale italiana popolare, composta solo di versi brevi (non più lunghi dell’ottonario) e quindi ha un ritmo più sostenuto e severo della canzone. Un esempio è la canzonetta di Giacomo da Lentini, </a:t>
            </a:r>
            <a:r>
              <a:rPr lang="it-IT" sz="2400" b="1" dirty="0">
                <a:hlinkClick r:id="rId3"/>
              </a:rPr>
              <a:t>Meravigliosamente</a:t>
            </a:r>
            <a:r>
              <a:rPr lang="it-IT" sz="2400" dirty="0"/>
              <a:t>.</a:t>
            </a:r>
          </a:p>
        </p:txBody>
      </p:sp>
      <p:sp>
        <p:nvSpPr>
          <p:cNvPr id="2" name="Rettangolo 1"/>
          <p:cNvSpPr/>
          <p:nvPr/>
        </p:nvSpPr>
        <p:spPr>
          <a:xfrm>
            <a:off x="2428860" y="3500438"/>
            <a:ext cx="6357982" cy="30469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it-IT" sz="2400" dirty="0"/>
              <a:t>Esiste anche una forma di </a:t>
            </a:r>
            <a:r>
              <a:rPr lang="it-IT" sz="2400" b="1" dirty="0"/>
              <a:t>canzone libera</a:t>
            </a:r>
            <a:r>
              <a:rPr lang="it-IT" sz="2400" dirty="0"/>
              <a:t>, realizzata nell’Ottocento da </a:t>
            </a:r>
            <a:r>
              <a:rPr lang="it-IT" sz="2400" b="1" dirty="0">
                <a:hlinkClick r:id="rId4"/>
              </a:rPr>
              <a:t>Giacomo Leopardi</a:t>
            </a:r>
            <a:r>
              <a:rPr lang="it-IT" sz="2400" dirty="0"/>
              <a:t>, che rinuncia agli schemi rigidi della composizione tradizionale e quindi ha strofe di lunghezza variabile, in cui liberamente si alternano endecasillabi e settenari senza rispettare uno schema fisso (</a:t>
            </a:r>
            <a:r>
              <a:rPr lang="it-IT" sz="2400" b="1" dirty="0"/>
              <a:t>canzone leopardiana</a:t>
            </a:r>
            <a:r>
              <a:rPr lang="it-IT" sz="2400" dirty="0"/>
              <a:t> = come </a:t>
            </a:r>
            <a:r>
              <a:rPr lang="it-IT" sz="2400" b="1" dirty="0">
                <a:hlinkClick r:id="rId5"/>
              </a:rPr>
              <a:t> A Silvia</a:t>
            </a:r>
            <a:r>
              <a:rPr lang="it-IT" sz="2400" dirty="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109</TotalTime>
  <Words>250</Words>
  <Application>Microsoft Office PowerPoint</Application>
  <PresentationFormat>Presentazione su schermo (4:3)</PresentationFormat>
  <Paragraphs>29</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Gill Sans MT</vt:lpstr>
      <vt:lpstr>Verdana</vt:lpstr>
      <vt:lpstr>Wingdings 2</vt:lpstr>
      <vt:lpstr>Solstizio</vt:lpstr>
      <vt:lpstr>Una forma metrica prestigiosa</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forma metrica prestigiosa</dc:title>
  <dc:creator>cinzia</dc:creator>
  <cp:lastModifiedBy>X</cp:lastModifiedBy>
  <cp:revision>16</cp:revision>
  <dcterms:created xsi:type="dcterms:W3CDTF">2018-03-21T09:14:36Z</dcterms:created>
  <dcterms:modified xsi:type="dcterms:W3CDTF">2020-02-17T11:37:47Z</dcterms:modified>
</cp:coreProperties>
</file>