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9" r:id="rId8"/>
    <p:sldId id="262" r:id="rId9"/>
    <p:sldId id="263" r:id="rId10"/>
    <p:sldId id="265" r:id="rId11"/>
    <p:sldId id="267" r:id="rId12"/>
    <p:sldId id="264" r:id="rId13"/>
    <p:sldId id="266" r:id="rId14"/>
    <p:sldId id="268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B4A1E1F-0326-454E-92A4-0077953160BC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DB164B4-DC67-4D6A-87BC-1CCC637610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E1F-0326-454E-92A4-0077953160BC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64B4-DC67-4D6A-87BC-1CCC637610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CB4A1E1F-0326-454E-92A4-0077953160BC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DB164B4-DC67-4D6A-87BC-1CCC637610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E1F-0326-454E-92A4-0077953160BC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64B4-DC67-4D6A-87BC-1CCC637610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B4A1E1F-0326-454E-92A4-0077953160BC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DB164B4-DC67-4D6A-87BC-1CCC637610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E1F-0326-454E-92A4-0077953160BC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64B4-DC67-4D6A-87BC-1CCC637610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E1F-0326-454E-92A4-0077953160BC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64B4-DC67-4D6A-87BC-1CCC637610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E1F-0326-454E-92A4-0077953160BC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64B4-DC67-4D6A-87BC-1CCC637610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B4A1E1F-0326-454E-92A4-0077953160BC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64B4-DC67-4D6A-87BC-1CCC637610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E1F-0326-454E-92A4-0077953160BC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64B4-DC67-4D6A-87BC-1CCC637610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A1E1F-0326-454E-92A4-0077953160BC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164B4-DC67-4D6A-87BC-1CCC6376109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B4A1E1F-0326-454E-92A4-0077953160BC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DB164B4-DC67-4D6A-87BC-1CCC6376109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7429520" cy="228599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Il testo poetico: le figure retoriche di suono</a:t>
            </a:r>
            <a:endParaRPr lang="it-IT" dirty="0"/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3500430" y="3571876"/>
            <a:ext cx="4214842" cy="1101248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5" name="Immagine 4" descr="leggere-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2357430"/>
            <a:ext cx="5857916" cy="37564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214282" y="1428736"/>
            <a:ext cx="3000396" cy="4525963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Nella poesia a lato sono presenti delle </a:t>
            </a:r>
            <a:r>
              <a:rPr lang="it-IT" b="1" dirty="0" smtClean="0">
                <a:solidFill>
                  <a:srgbClr val="FF0000"/>
                </a:solidFill>
              </a:rPr>
              <a:t>anastrofi</a:t>
            </a:r>
            <a:r>
              <a:rPr lang="it-IT" dirty="0" smtClean="0"/>
              <a:t>. Individuale e </a:t>
            </a:r>
            <a:r>
              <a:rPr lang="it-IT" dirty="0" err="1" smtClean="0"/>
              <a:t>sottolineale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3214678" y="1142984"/>
            <a:ext cx="4786346" cy="498317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sz="2600" i="1" dirty="0" smtClean="0"/>
              <a:t> La festa verso l’imbrunire</a:t>
            </a:r>
          </a:p>
          <a:p>
            <a:endParaRPr lang="it-IT" sz="2000" dirty="0" smtClean="0"/>
          </a:p>
          <a:p>
            <a:pPr>
              <a:buNone/>
            </a:pPr>
            <a:r>
              <a:rPr lang="it-IT" sz="2000" i="1" dirty="0" smtClean="0"/>
              <a:t>La festa verso l’imbrunire vado</a:t>
            </a:r>
          </a:p>
          <a:p>
            <a:pPr>
              <a:buNone/>
            </a:pPr>
            <a:r>
              <a:rPr lang="it-IT" sz="2000" i="1" dirty="0" smtClean="0"/>
              <a:t>In direzione opposta della folla</a:t>
            </a:r>
          </a:p>
          <a:p>
            <a:pPr>
              <a:buNone/>
            </a:pPr>
            <a:r>
              <a:rPr lang="it-IT" sz="2000" i="1" dirty="0" smtClean="0"/>
              <a:t>Che allegra e svelta sorte dallo stadio.</a:t>
            </a:r>
          </a:p>
          <a:p>
            <a:pPr>
              <a:buNone/>
            </a:pPr>
            <a:r>
              <a:rPr lang="it-IT" sz="2000" i="1" dirty="0" smtClean="0"/>
              <a:t>Io non guardo nessuno e guardo tutti.</a:t>
            </a:r>
          </a:p>
          <a:p>
            <a:pPr>
              <a:buNone/>
            </a:pPr>
            <a:r>
              <a:rPr lang="it-IT" sz="2000" i="1" dirty="0" smtClean="0"/>
              <a:t>Un sorriso raccolgo ogni tanto</a:t>
            </a:r>
          </a:p>
          <a:p>
            <a:pPr>
              <a:buNone/>
            </a:pPr>
            <a:r>
              <a:rPr lang="it-IT" sz="2000" i="1" dirty="0" smtClean="0"/>
              <a:t>Più raramente un festoso saluto.</a:t>
            </a:r>
          </a:p>
          <a:p>
            <a:pPr>
              <a:buNone/>
            </a:pPr>
            <a:endParaRPr lang="it-IT" sz="2000" i="1" dirty="0" smtClean="0"/>
          </a:p>
          <a:p>
            <a:pPr>
              <a:buNone/>
            </a:pPr>
            <a:r>
              <a:rPr lang="it-IT" sz="2000" i="1" dirty="0" smtClean="0"/>
              <a:t>Ed io non mi ricordo più chi sono</a:t>
            </a:r>
          </a:p>
          <a:p>
            <a:pPr>
              <a:buNone/>
            </a:pPr>
            <a:r>
              <a:rPr lang="it-IT" sz="2000" i="1" dirty="0" smtClean="0"/>
              <a:t>Allora di morire mi dispiace-</a:t>
            </a:r>
          </a:p>
          <a:p>
            <a:pPr>
              <a:buNone/>
            </a:pPr>
            <a:r>
              <a:rPr lang="it-IT" sz="2000" i="1" dirty="0" smtClean="0"/>
              <a:t>Di morire mi pare troppo ingiusto.</a:t>
            </a:r>
          </a:p>
          <a:p>
            <a:pPr>
              <a:buNone/>
            </a:pPr>
            <a:r>
              <a:rPr lang="it-IT" sz="2000" i="1" dirty="0" smtClean="0"/>
              <a:t>Anche se non ricordo più chi sono. </a:t>
            </a:r>
          </a:p>
          <a:p>
            <a:pPr>
              <a:buNone/>
            </a:pPr>
            <a:endParaRPr lang="it-IT" sz="2000" i="1" dirty="0" smtClean="0"/>
          </a:p>
          <a:p>
            <a:pPr algn="r">
              <a:buNone/>
            </a:pPr>
            <a:r>
              <a:rPr lang="it-IT" sz="2000" i="1" dirty="0" smtClean="0"/>
              <a:t>(Sandro Penna)</a:t>
            </a:r>
          </a:p>
          <a:p>
            <a:pPr>
              <a:buNone/>
            </a:pPr>
            <a:endParaRPr lang="it-IT" sz="2000" dirty="0" smtClean="0"/>
          </a:p>
          <a:p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>
            <a:spLocks noGrp="1"/>
          </p:cNvSpPr>
          <p:nvPr>
            <p:ph sz="half" idx="4294967295"/>
          </p:nvPr>
        </p:nvSpPr>
        <p:spPr>
          <a:xfrm>
            <a:off x="357158" y="571480"/>
            <a:ext cx="7500990" cy="1714512"/>
          </a:xfrm>
        </p:spPr>
        <p:txBody>
          <a:bodyPr/>
          <a:lstStyle/>
          <a:p>
            <a:r>
              <a:rPr lang="it-IT" dirty="0" smtClean="0"/>
              <a:t>Considera il seguente verso. Siamo in presenza della figura retorica d’ordine che si chiama: </a:t>
            </a:r>
            <a:r>
              <a:rPr lang="it-IT" dirty="0" smtClean="0">
                <a:solidFill>
                  <a:srgbClr val="FF0000"/>
                </a:solidFill>
              </a:rPr>
              <a:t>IPERBATO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714348" y="2357430"/>
            <a:ext cx="6786610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i="1" dirty="0" smtClean="0"/>
              <a:t>Questa bella d’erbe famiglia e d’animali</a:t>
            </a:r>
          </a:p>
          <a:p>
            <a:endParaRPr lang="it-IT" dirty="0" smtClean="0"/>
          </a:p>
          <a:p>
            <a:pPr algn="r"/>
            <a:r>
              <a:rPr lang="it-IT" dirty="0" smtClean="0"/>
              <a:t>(Ugo Foscolo)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7158" y="285728"/>
            <a:ext cx="7500990" cy="30162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L’ANAFORA</a:t>
            </a:r>
            <a:r>
              <a:rPr lang="it-IT" dirty="0" smtClean="0"/>
              <a:t>: consiste nella ripetizione di una o più parole all’inizio di più versi consecutivi. E’ utilizzata per sottolineare un concetto o una parola, oppure per creare un ritmo incalzante, ripetitivo:</a:t>
            </a:r>
          </a:p>
          <a:p>
            <a:endParaRPr lang="it-IT" dirty="0" smtClean="0"/>
          </a:p>
          <a:p>
            <a:pPr algn="ctr"/>
            <a:r>
              <a:rPr lang="it-IT" i="1" u="sng" dirty="0" smtClean="0">
                <a:solidFill>
                  <a:srgbClr val="FF0000"/>
                </a:solidFill>
              </a:rPr>
              <a:t>Per me si va </a:t>
            </a:r>
            <a:r>
              <a:rPr lang="it-IT" i="1" dirty="0" smtClean="0"/>
              <a:t>nella città dolente,</a:t>
            </a:r>
          </a:p>
          <a:p>
            <a:pPr algn="ctr"/>
            <a:r>
              <a:rPr lang="it-IT" i="1" u="sng" dirty="0" smtClean="0">
                <a:solidFill>
                  <a:srgbClr val="FF0000"/>
                </a:solidFill>
              </a:rPr>
              <a:t>Per me si va </a:t>
            </a:r>
            <a:r>
              <a:rPr lang="it-IT" i="1" dirty="0" smtClean="0"/>
              <a:t>nell’eterno dolore,</a:t>
            </a:r>
          </a:p>
          <a:p>
            <a:pPr algn="ctr"/>
            <a:r>
              <a:rPr lang="it-IT" i="1" u="sng" dirty="0" smtClean="0">
                <a:solidFill>
                  <a:srgbClr val="FF0000"/>
                </a:solidFill>
              </a:rPr>
              <a:t>Per me si va </a:t>
            </a:r>
            <a:r>
              <a:rPr lang="it-IT" i="1" dirty="0" smtClean="0"/>
              <a:t>tra la perduta gente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pPr algn="r"/>
            <a:r>
              <a:rPr lang="it-IT" dirty="0" smtClean="0"/>
              <a:t>(Dante Alighieri)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57158" y="3643314"/>
            <a:ext cx="7500990" cy="295465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 smtClean="0"/>
              <a:t>Il CHIASMO: </a:t>
            </a:r>
            <a:r>
              <a:rPr lang="it-IT" dirty="0" smtClean="0"/>
              <a:t>consiste nel disporre due coppie di parole, all’interno di una frase, in modo incrociato. Anche questa figura retorica viene usata per richiamare l’attenzione su particolari parole o gruppi di parole:</a:t>
            </a:r>
          </a:p>
          <a:p>
            <a:endParaRPr lang="it-IT" dirty="0" smtClean="0"/>
          </a:p>
          <a:p>
            <a:pPr algn="ctr"/>
            <a:r>
              <a:rPr lang="it-IT" i="1" dirty="0" smtClean="0">
                <a:solidFill>
                  <a:srgbClr val="FF0000"/>
                </a:solidFill>
              </a:rPr>
              <a:t>Ogni canto si arrestò</a:t>
            </a:r>
            <a:r>
              <a:rPr lang="it-IT" i="1" dirty="0" smtClean="0"/>
              <a:t>,</a:t>
            </a:r>
          </a:p>
          <a:p>
            <a:pPr algn="ctr"/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smtClean="0">
                <a:solidFill>
                  <a:schemeClr val="tx1"/>
                </a:solidFill>
              </a:rPr>
              <a:t>e </a:t>
            </a:r>
            <a:r>
              <a:rPr lang="it-IT" i="1" dirty="0" smtClean="0">
                <a:solidFill>
                  <a:srgbClr val="FF0000"/>
                </a:solidFill>
              </a:rPr>
              <a:t>si distinsero i salti gialli</a:t>
            </a:r>
          </a:p>
          <a:p>
            <a:pPr algn="ctr"/>
            <a:r>
              <a:rPr lang="it-IT" i="1" dirty="0" smtClean="0"/>
              <a:t>Delle cavallette.</a:t>
            </a:r>
          </a:p>
          <a:p>
            <a:endParaRPr lang="it-IT" dirty="0" smtClean="0"/>
          </a:p>
          <a:p>
            <a:pPr algn="r"/>
            <a:r>
              <a:rPr lang="it-IT" dirty="0" smtClean="0"/>
              <a:t>(Paolo Volponi)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 smtClean="0"/>
              <a:t>Considera i seguenti versi … siamo in presenza di una figura retorica di ordine che si chiama </a:t>
            </a:r>
            <a:r>
              <a:rPr lang="it-IT" dirty="0" smtClean="0">
                <a:solidFill>
                  <a:srgbClr val="FF0000"/>
                </a:solidFill>
              </a:rPr>
              <a:t>ANAFORA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857620" y="1600201"/>
            <a:ext cx="4286280" cy="290037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it-IT" sz="2000" dirty="0" smtClean="0"/>
              <a:t>L’antica fontana</a:t>
            </a:r>
          </a:p>
          <a:p>
            <a:pPr>
              <a:buNone/>
            </a:pPr>
            <a:r>
              <a:rPr lang="it-IT" sz="2000" dirty="0" smtClean="0"/>
              <a:t>che accolse la luna e le stelle</a:t>
            </a:r>
          </a:p>
          <a:p>
            <a:pPr>
              <a:buNone/>
            </a:pPr>
            <a:r>
              <a:rPr lang="it-IT" sz="2000" dirty="0" smtClean="0"/>
              <a:t>che accoglie le nevi,</a:t>
            </a:r>
          </a:p>
          <a:p>
            <a:pPr>
              <a:buNone/>
            </a:pPr>
            <a:r>
              <a:rPr lang="it-IT" sz="2000" dirty="0" smtClean="0"/>
              <a:t>che accoglie le foglie</a:t>
            </a:r>
          </a:p>
          <a:p>
            <a:pPr>
              <a:buNone/>
            </a:pPr>
            <a:r>
              <a:rPr lang="it-IT" sz="2000" dirty="0" smtClean="0"/>
              <a:t>de le vicine </a:t>
            </a:r>
            <a:r>
              <a:rPr lang="it-IT" sz="2000" dirty="0" err="1" smtClean="0"/>
              <a:t>alberelle…</a:t>
            </a:r>
            <a:endParaRPr lang="it-IT" sz="2000" dirty="0" smtClean="0"/>
          </a:p>
          <a:p>
            <a:pPr>
              <a:buNone/>
            </a:pPr>
            <a:endParaRPr lang="it-IT" sz="2000" dirty="0" smtClean="0"/>
          </a:p>
          <a:p>
            <a:pPr algn="r">
              <a:buNone/>
            </a:pPr>
            <a:r>
              <a:rPr lang="it-IT" sz="2000" dirty="0" smtClean="0"/>
              <a:t>(Sergio Corazzini)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egnaposto contenuto 16"/>
          <p:cNvSpPr>
            <a:spLocks noGrp="1"/>
          </p:cNvSpPr>
          <p:nvPr>
            <p:ph sz="half" idx="1"/>
          </p:nvPr>
        </p:nvSpPr>
        <p:spPr>
          <a:xfrm>
            <a:off x="642910" y="214290"/>
            <a:ext cx="6686568" cy="2185990"/>
          </a:xfrm>
        </p:spPr>
        <p:txBody>
          <a:bodyPr>
            <a:normAutofit/>
          </a:bodyPr>
          <a:lstStyle/>
          <a:p>
            <a:r>
              <a:rPr lang="it-IT" dirty="0" smtClean="0"/>
              <a:t>Considera i seguenti versi: Siamo in presenza di una figura retorica d’ordine che si chiama </a:t>
            </a:r>
            <a:r>
              <a:rPr lang="it-IT" dirty="0" smtClean="0">
                <a:solidFill>
                  <a:srgbClr val="FF0000"/>
                </a:solidFill>
              </a:rPr>
              <a:t>CHIASMO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928662" y="2143116"/>
            <a:ext cx="6143668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i="1" dirty="0" smtClean="0"/>
              <a:t>Trema un ricordo nel ricolmo secchio.</a:t>
            </a:r>
          </a:p>
          <a:p>
            <a:pPr algn="ctr"/>
            <a:r>
              <a:rPr lang="it-IT" sz="2400" i="1" dirty="0" smtClean="0"/>
              <a:t>Nel puro cerchio un’immagine ride</a:t>
            </a:r>
            <a:r>
              <a:rPr lang="it-IT" sz="2400" dirty="0" smtClean="0"/>
              <a:t>.</a:t>
            </a:r>
          </a:p>
          <a:p>
            <a:pPr algn="r"/>
            <a:endParaRPr lang="it-IT" sz="2400" dirty="0" smtClean="0"/>
          </a:p>
          <a:p>
            <a:pPr algn="r"/>
            <a:r>
              <a:rPr lang="it-IT" sz="2400" dirty="0" smtClean="0"/>
              <a:t>(Eugenio Montale</a:t>
            </a:r>
            <a:r>
              <a:rPr lang="it-IT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14348" y="1000108"/>
            <a:ext cx="6929486" cy="473975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b="1" dirty="0" smtClean="0"/>
              <a:t>L’ALLITTERAZIONE</a:t>
            </a:r>
          </a:p>
          <a:p>
            <a:endParaRPr lang="it-IT" dirty="0" smtClean="0"/>
          </a:p>
          <a:p>
            <a:r>
              <a:rPr lang="it-IT" sz="2800" dirty="0" smtClean="0"/>
              <a:t>Consiste nella ripetizione di parole diverse all’interno di un verso o di versi successivi, di vocali, consonanti o sillabe che hanno lo stesso suono:</a:t>
            </a:r>
          </a:p>
          <a:p>
            <a:endParaRPr lang="it-IT" dirty="0" smtClean="0"/>
          </a:p>
          <a:p>
            <a:endParaRPr lang="it-IT" dirty="0" smtClean="0"/>
          </a:p>
          <a:p>
            <a:pPr algn="ctr"/>
            <a:r>
              <a:rPr lang="it-IT" i="1" dirty="0" smtClean="0"/>
              <a:t>Fresche le mie parole ne la sera</a:t>
            </a:r>
          </a:p>
          <a:p>
            <a:pPr algn="ctr"/>
            <a:r>
              <a:rPr lang="it-IT" i="1" dirty="0" smtClean="0"/>
              <a:t>Ti </a:t>
            </a:r>
            <a:r>
              <a:rPr lang="it-IT" i="1" dirty="0" err="1" smtClean="0"/>
              <a:t>sien</a:t>
            </a:r>
            <a:r>
              <a:rPr lang="it-IT" i="1" dirty="0" smtClean="0"/>
              <a:t> come il fruscio che fan le foglie.</a:t>
            </a:r>
          </a:p>
          <a:p>
            <a:endParaRPr lang="it-IT" dirty="0" smtClean="0"/>
          </a:p>
          <a:p>
            <a:pPr algn="r"/>
            <a:r>
              <a:rPr lang="it-IT" dirty="0" smtClean="0"/>
              <a:t>(Gabriele </a:t>
            </a:r>
            <a:r>
              <a:rPr lang="it-IT" dirty="0" err="1" smtClean="0"/>
              <a:t>D’Annunzio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endParaRPr lang="it-IT" dirty="0"/>
          </a:p>
        </p:txBody>
      </p:sp>
      <p:pic>
        <p:nvPicPr>
          <p:cNvPr id="3" name="Immagine 2" descr="po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4857760"/>
            <a:ext cx="4103719" cy="200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00100" y="1071546"/>
            <a:ext cx="5857916" cy="47089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b="1" dirty="0" smtClean="0"/>
              <a:t>L’ONOMATOPEA</a:t>
            </a:r>
          </a:p>
          <a:p>
            <a:endParaRPr lang="it-IT" sz="2400" dirty="0" smtClean="0"/>
          </a:p>
          <a:p>
            <a:r>
              <a:rPr lang="it-IT" sz="2400" dirty="0" smtClean="0"/>
              <a:t>Consiste nell’utilizzare le parole in modo tale da suggerire o riprodurre il suono, il rumore o il verso della cosa o dell’animale che si vuole indicare, non solo con il significato della parola stessa, ma anche con la sua “forma”.</a:t>
            </a:r>
          </a:p>
          <a:p>
            <a:endParaRPr lang="it-IT" sz="2400" dirty="0" smtClean="0"/>
          </a:p>
          <a:p>
            <a:pPr algn="ctr"/>
            <a:r>
              <a:rPr lang="it-IT" sz="2000" dirty="0" smtClean="0"/>
              <a:t>Il tuo </a:t>
            </a:r>
            <a:r>
              <a:rPr lang="it-IT" sz="2000" dirty="0" smtClean="0">
                <a:solidFill>
                  <a:srgbClr val="FF0000"/>
                </a:solidFill>
              </a:rPr>
              <a:t>tr</a:t>
            </a:r>
            <a:r>
              <a:rPr lang="it-IT" sz="2000" dirty="0" smtClean="0"/>
              <a:t>illo sembra la brina</a:t>
            </a:r>
          </a:p>
          <a:p>
            <a:pPr algn="ctr"/>
            <a:r>
              <a:rPr lang="it-IT" sz="2000" dirty="0" smtClean="0"/>
              <a:t>Che </a:t>
            </a:r>
            <a:r>
              <a:rPr lang="it-IT" sz="2000" dirty="0" err="1" smtClean="0"/>
              <a:t>sgrigiola</a:t>
            </a:r>
            <a:r>
              <a:rPr lang="it-IT" sz="2000" dirty="0" smtClean="0"/>
              <a:t>, il vetro che incrina</a:t>
            </a:r>
          </a:p>
          <a:p>
            <a:pPr algn="ctr"/>
            <a:r>
              <a:rPr lang="it-IT" sz="2000" dirty="0" err="1" smtClean="0">
                <a:solidFill>
                  <a:srgbClr val="FF0000"/>
                </a:solidFill>
              </a:rPr>
              <a:t>tr</a:t>
            </a:r>
            <a:r>
              <a:rPr lang="it-IT" sz="2000" dirty="0" smtClean="0">
                <a:solidFill>
                  <a:srgbClr val="FF0000"/>
                </a:solidFill>
              </a:rPr>
              <a:t>, </a:t>
            </a:r>
            <a:r>
              <a:rPr lang="it-IT" sz="2000" dirty="0" err="1" smtClean="0">
                <a:solidFill>
                  <a:srgbClr val="FF0000"/>
                </a:solidFill>
              </a:rPr>
              <a:t>tr</a:t>
            </a:r>
            <a:r>
              <a:rPr lang="it-IT" sz="2000" dirty="0" smtClean="0">
                <a:solidFill>
                  <a:srgbClr val="FF0000"/>
                </a:solidFill>
              </a:rPr>
              <a:t>, </a:t>
            </a:r>
            <a:r>
              <a:rPr lang="it-IT" sz="2000" dirty="0" err="1" smtClean="0">
                <a:solidFill>
                  <a:srgbClr val="FF0000"/>
                </a:solidFill>
              </a:rPr>
              <a:t>tr</a:t>
            </a:r>
            <a:r>
              <a:rPr lang="it-IT" sz="2000" dirty="0" smtClean="0">
                <a:solidFill>
                  <a:srgbClr val="FF0000"/>
                </a:solidFill>
              </a:rPr>
              <a:t>, </a:t>
            </a:r>
            <a:r>
              <a:rPr lang="it-IT" sz="2000" dirty="0" err="1" smtClean="0">
                <a:solidFill>
                  <a:srgbClr val="FF0000"/>
                </a:solidFill>
              </a:rPr>
              <a:t>terit</a:t>
            </a:r>
            <a:r>
              <a:rPr lang="it-IT" sz="2000" dirty="0" smtClean="0">
                <a:solidFill>
                  <a:srgbClr val="FF0000"/>
                </a:solidFill>
              </a:rPr>
              <a:t>, </a:t>
            </a:r>
            <a:r>
              <a:rPr lang="it-IT" sz="2000" dirty="0" err="1" smtClean="0">
                <a:solidFill>
                  <a:srgbClr val="FF0000"/>
                </a:solidFill>
              </a:rPr>
              <a:t>terit</a:t>
            </a:r>
            <a:r>
              <a:rPr lang="it-IT" sz="2000" dirty="0" smtClean="0"/>
              <a:t>. </a:t>
            </a:r>
          </a:p>
          <a:p>
            <a:pPr algn="ctr"/>
            <a:endParaRPr lang="it-IT" sz="2000" dirty="0"/>
          </a:p>
        </p:txBody>
      </p:sp>
      <p:pic>
        <p:nvPicPr>
          <p:cNvPr id="15362" name="Picture 2" descr="Immagine corre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0"/>
            <a:ext cx="1928826" cy="1928826"/>
          </a:xfrm>
          <a:prstGeom prst="rect">
            <a:avLst/>
          </a:prstGeom>
          <a:noFill/>
        </p:spPr>
      </p:pic>
      <p:pic>
        <p:nvPicPr>
          <p:cNvPr id="15364" name="Picture 4" descr="Risultati immagini per onomatope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500570"/>
            <a:ext cx="1657350" cy="1581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7572396" cy="221455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Il testo poetico: le figure retoriche di SIGNIFICATO</a:t>
            </a:r>
            <a:endParaRPr lang="it-IT" dirty="0"/>
          </a:p>
        </p:txBody>
      </p:sp>
      <p:pic>
        <p:nvPicPr>
          <p:cNvPr id="5" name="Immagine 4" descr="po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2214554"/>
            <a:ext cx="4583114" cy="24098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7158" y="500042"/>
            <a:ext cx="6072230" cy="240065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 smtClean="0"/>
              <a:t>La metafora</a:t>
            </a:r>
            <a:r>
              <a:rPr lang="it-IT" dirty="0" smtClean="0"/>
              <a:t>: è spesso definita come una similitudine abbreviata; in essa il poeta, anziché fare un paragone tra due immagini, presenta un’immagine sola, ossia usa , al posto di una parola, un’altra che ha con essa un rapporto di somiglianza.</a:t>
            </a:r>
          </a:p>
          <a:p>
            <a:endParaRPr lang="it-IT" dirty="0" smtClean="0"/>
          </a:p>
          <a:p>
            <a:pPr algn="ctr"/>
            <a:r>
              <a:rPr lang="it-IT" dirty="0" err="1" smtClean="0"/>
              <a:t>Es</a:t>
            </a:r>
            <a:r>
              <a:rPr lang="it-IT" dirty="0" smtClean="0"/>
              <a:t>:”I capelli d’oro” </a:t>
            </a:r>
          </a:p>
          <a:p>
            <a:pPr algn="ctr"/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85720" y="3286124"/>
            <a:ext cx="6357982" cy="249299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it-IT" sz="2400" b="1" dirty="0" smtClean="0"/>
          </a:p>
          <a:p>
            <a:r>
              <a:rPr lang="it-IT" sz="2400" b="1" dirty="0" smtClean="0"/>
              <a:t>La personificazione: </a:t>
            </a:r>
            <a:r>
              <a:rPr lang="it-IT" dirty="0" smtClean="0"/>
              <a:t>il poeta attribuisce a cose inanimate o astratte caratteristiche, sentimenti normalmente riferiti alle persone umane:</a:t>
            </a:r>
          </a:p>
          <a:p>
            <a:r>
              <a:rPr lang="it-IT" dirty="0" smtClean="0"/>
              <a:t> </a:t>
            </a:r>
          </a:p>
          <a:p>
            <a:pPr algn="ctr"/>
            <a:r>
              <a:rPr lang="it-IT" dirty="0" err="1" smtClean="0"/>
              <a:t>Es</a:t>
            </a:r>
            <a:r>
              <a:rPr lang="it-IT" dirty="0" smtClean="0"/>
              <a:t>: Pallide </a:t>
            </a:r>
            <a:r>
              <a:rPr lang="it-IT" dirty="0" err="1" smtClean="0"/>
              <a:t>stan</a:t>
            </a:r>
            <a:r>
              <a:rPr lang="it-IT" dirty="0" smtClean="0"/>
              <a:t> tutte le case, intorno;</a:t>
            </a:r>
          </a:p>
          <a:p>
            <a:pPr algn="ctr"/>
            <a:r>
              <a:rPr lang="it-IT" dirty="0" smtClean="0"/>
              <a:t>      tutte le querce-mute.</a:t>
            </a:r>
          </a:p>
          <a:p>
            <a:pPr algn="ctr"/>
            <a:endParaRPr lang="it-IT" dirty="0"/>
          </a:p>
        </p:txBody>
      </p:sp>
      <p:pic>
        <p:nvPicPr>
          <p:cNvPr id="4" name="Immagine 3" descr="poes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5931" y="2214554"/>
            <a:ext cx="2898069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71472" y="571480"/>
            <a:ext cx="5286412" cy="22775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800" dirty="0" smtClean="0"/>
              <a:t>La metonimia</a:t>
            </a:r>
            <a:r>
              <a:rPr lang="it-IT" dirty="0" smtClean="0"/>
              <a:t>:</a:t>
            </a:r>
          </a:p>
          <a:p>
            <a:r>
              <a:rPr lang="it-IT" sz="2000" dirty="0" smtClean="0"/>
              <a:t> il poeta sostituisce una parola con un’altra, che è legata alla prima da affinità logica e materiale.</a:t>
            </a:r>
          </a:p>
          <a:p>
            <a:endParaRPr lang="it-IT" dirty="0" smtClean="0"/>
          </a:p>
          <a:p>
            <a:r>
              <a:rPr lang="it-IT" dirty="0" err="1" smtClean="0"/>
              <a:t>Es</a:t>
            </a:r>
            <a:r>
              <a:rPr lang="it-IT" dirty="0" smtClean="0"/>
              <a:t>: Bere un bicchiere.</a:t>
            </a:r>
          </a:p>
          <a:p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857488" y="4143380"/>
            <a:ext cx="5286412" cy="23698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200" dirty="0" smtClean="0"/>
              <a:t>La sinestesia: </a:t>
            </a:r>
          </a:p>
          <a:p>
            <a:r>
              <a:rPr lang="it-IT" sz="2000" dirty="0" smtClean="0"/>
              <a:t>il poeta associa, all’interno di un’unica immagine, nomi e aggettivi appartenenti a sfere sensoriali diverse</a:t>
            </a:r>
          </a:p>
          <a:p>
            <a:endParaRPr lang="it-IT" sz="2000" dirty="0" smtClean="0"/>
          </a:p>
          <a:p>
            <a:r>
              <a:rPr lang="it-IT" dirty="0" err="1" smtClean="0"/>
              <a:t>Es</a:t>
            </a:r>
            <a:r>
              <a:rPr lang="it-IT" dirty="0" smtClean="0"/>
              <a:t>: Dolce profumo</a:t>
            </a:r>
          </a:p>
          <a:p>
            <a:endParaRPr lang="it-IT" dirty="0"/>
          </a:p>
        </p:txBody>
      </p:sp>
      <p:pic>
        <p:nvPicPr>
          <p:cNvPr id="4" name="Immagine 3" descr="barca rossa_un po' di poes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857496"/>
            <a:ext cx="2214578" cy="16874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42910" y="785794"/>
            <a:ext cx="5000660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OSSIMORO : consiste nell’accostare due parole di significato opposto, che si contraddicono a vicenda.</a:t>
            </a:r>
          </a:p>
          <a:p>
            <a:endParaRPr lang="it-IT" dirty="0" smtClean="0"/>
          </a:p>
          <a:p>
            <a:r>
              <a:rPr lang="it-IT" dirty="0" err="1" smtClean="0"/>
              <a:t>Es</a:t>
            </a:r>
            <a:r>
              <a:rPr lang="it-IT" dirty="0" smtClean="0"/>
              <a:t>: </a:t>
            </a:r>
            <a:r>
              <a:rPr lang="it-IT" i="1" dirty="0" smtClean="0">
                <a:solidFill>
                  <a:srgbClr val="FF0000"/>
                </a:solidFill>
              </a:rPr>
              <a:t>bruciano</a:t>
            </a:r>
            <a:r>
              <a:rPr lang="it-IT" i="1" dirty="0" smtClean="0"/>
              <a:t> di </a:t>
            </a:r>
            <a:r>
              <a:rPr lang="it-IT" i="1" dirty="0" smtClean="0">
                <a:solidFill>
                  <a:srgbClr val="FF0000"/>
                </a:solidFill>
              </a:rPr>
              <a:t>neve 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14348" y="2643182"/>
            <a:ext cx="5000660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ANALOGIA: consiste nell’associare elementi diversi e privi di qualsiasi apparente legame logico:</a:t>
            </a:r>
          </a:p>
          <a:p>
            <a:endParaRPr lang="it-IT" dirty="0" smtClean="0"/>
          </a:p>
          <a:p>
            <a:r>
              <a:rPr lang="it-IT" dirty="0" err="1" smtClean="0"/>
              <a:t>Es</a:t>
            </a:r>
            <a:r>
              <a:rPr lang="it-IT" i="1" dirty="0" smtClean="0"/>
              <a:t>: Le </a:t>
            </a:r>
            <a:r>
              <a:rPr lang="it-IT" i="1" dirty="0" smtClean="0">
                <a:solidFill>
                  <a:srgbClr val="FF0000"/>
                </a:solidFill>
              </a:rPr>
              <a:t>mani </a:t>
            </a:r>
            <a:r>
              <a:rPr lang="it-IT" i="1" dirty="0" smtClean="0"/>
              <a:t>del pastore erano un </a:t>
            </a:r>
            <a:r>
              <a:rPr lang="it-IT" i="1" dirty="0" smtClean="0">
                <a:solidFill>
                  <a:srgbClr val="FF0000"/>
                </a:solidFill>
              </a:rPr>
              <a:t>vetro levigato</a:t>
            </a:r>
            <a:r>
              <a:rPr lang="it-IT" i="1" dirty="0" smtClean="0"/>
              <a:t> di </a:t>
            </a:r>
            <a:r>
              <a:rPr lang="it-IT" i="1" dirty="0" smtClean="0">
                <a:solidFill>
                  <a:srgbClr val="FF0000"/>
                </a:solidFill>
              </a:rPr>
              <a:t>fioca febbre</a:t>
            </a:r>
            <a:r>
              <a:rPr lang="it-IT" i="1" dirty="0" smtClean="0"/>
              <a:t>.</a:t>
            </a:r>
            <a:endParaRPr lang="it-IT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7072330" cy="232409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/>
            <a:r>
              <a:rPr lang="it-IT" dirty="0" smtClean="0"/>
              <a:t>Il testo poetico: le figure retoriche di 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Ordine</a:t>
            </a:r>
            <a:endParaRPr lang="it-IT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Immagine 3" descr="po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2285992"/>
            <a:ext cx="4357718" cy="25817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42910" y="285728"/>
            <a:ext cx="7072362" cy="295465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it-IT" sz="2400" b="1" dirty="0" smtClean="0"/>
              <a:t>L’ANASTROFE</a:t>
            </a:r>
            <a:r>
              <a:rPr lang="it-IT" dirty="0" smtClean="0"/>
              <a:t>: consiste nell’invertire l’ordine usuale di due parole per motivi  ritmici o per mettere in rilievo una determinata parola:</a:t>
            </a:r>
          </a:p>
          <a:p>
            <a:pPr lvl="0"/>
            <a:endParaRPr lang="it-IT" dirty="0" smtClean="0"/>
          </a:p>
          <a:p>
            <a:pPr lvl="0" algn="ctr"/>
            <a:r>
              <a:rPr lang="it-IT" i="1" dirty="0" err="1" smtClean="0"/>
              <a:t>Tindari</a:t>
            </a:r>
            <a:r>
              <a:rPr lang="it-IT" i="1" dirty="0" smtClean="0"/>
              <a:t>, </a:t>
            </a:r>
            <a:r>
              <a:rPr lang="it-IT" i="1" u="sng" dirty="0" smtClean="0">
                <a:solidFill>
                  <a:srgbClr val="FF0000"/>
                </a:solidFill>
              </a:rPr>
              <a:t>mite ti so</a:t>
            </a:r>
          </a:p>
          <a:p>
            <a:pPr lvl="0" algn="ctr"/>
            <a:r>
              <a:rPr lang="it-IT" i="1" dirty="0" smtClean="0"/>
              <a:t>Tra larghi colli pensile sull’acqua</a:t>
            </a:r>
          </a:p>
          <a:p>
            <a:pPr lvl="0"/>
            <a:endParaRPr lang="it-IT" dirty="0" smtClean="0"/>
          </a:p>
          <a:p>
            <a:pPr lvl="0" algn="r"/>
            <a:r>
              <a:rPr lang="it-IT" dirty="0" smtClean="0"/>
              <a:t>(Salvatore Quasimodo)</a:t>
            </a:r>
          </a:p>
          <a:p>
            <a:pPr lvl="0"/>
            <a:endParaRPr lang="it-IT" dirty="0" smtClean="0"/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71472" y="3571876"/>
            <a:ext cx="7072362" cy="295465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 smtClean="0"/>
              <a:t>L’IPERBATO: </a:t>
            </a:r>
            <a:r>
              <a:rPr lang="it-IT" dirty="0" smtClean="0"/>
              <a:t>consiste nel rovesciare l’ordine sintattico normale generalmente per ritardare l’apparizione del soggetto su cui poggia la tensione del discorso. Ha funzione ritmica o di evidenziazione di un termine o viene utilizzato per creare aspettativa:</a:t>
            </a:r>
          </a:p>
          <a:p>
            <a:endParaRPr lang="it-IT" dirty="0" smtClean="0"/>
          </a:p>
          <a:p>
            <a:pPr algn="ctr"/>
            <a:r>
              <a:rPr lang="it-IT" i="1" dirty="0" smtClean="0"/>
              <a:t>Siede con le vicine</a:t>
            </a:r>
          </a:p>
          <a:p>
            <a:pPr algn="ctr"/>
            <a:r>
              <a:rPr lang="it-IT" i="1" dirty="0" smtClean="0"/>
              <a:t>Su le scale a filar </a:t>
            </a:r>
            <a:r>
              <a:rPr lang="it-IT" i="1" u="sng" dirty="0" smtClean="0">
                <a:solidFill>
                  <a:srgbClr val="FF0000"/>
                </a:solidFill>
              </a:rPr>
              <a:t>la </a:t>
            </a:r>
            <a:r>
              <a:rPr lang="it-IT" i="1" u="sng" dirty="0" err="1" smtClean="0">
                <a:solidFill>
                  <a:srgbClr val="FF0000"/>
                </a:solidFill>
              </a:rPr>
              <a:t>vecchiarella</a:t>
            </a:r>
            <a:endParaRPr lang="it-IT" i="1" u="sng" dirty="0" smtClean="0">
              <a:solidFill>
                <a:srgbClr val="FF0000"/>
              </a:solidFill>
            </a:endParaRPr>
          </a:p>
          <a:p>
            <a:endParaRPr lang="it-IT" dirty="0" smtClean="0"/>
          </a:p>
          <a:p>
            <a:pPr algn="r"/>
            <a:r>
              <a:rPr lang="it-IT" dirty="0" smtClean="0"/>
              <a:t>(Giacomo Leopardi)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220</TotalTime>
  <Words>736</Words>
  <Application>Microsoft Office PowerPoint</Application>
  <PresentationFormat>Presentazione su schermo (4:3)</PresentationFormat>
  <Paragraphs>100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Trebuchet MS</vt:lpstr>
      <vt:lpstr>Wingdings</vt:lpstr>
      <vt:lpstr>Wingdings 2</vt:lpstr>
      <vt:lpstr>Mito</vt:lpstr>
      <vt:lpstr>Il testo poetico: le figure retoriche di suono</vt:lpstr>
      <vt:lpstr>Presentazione standard di PowerPoint</vt:lpstr>
      <vt:lpstr>Presentazione standard di PowerPoint</vt:lpstr>
      <vt:lpstr>Il testo poetico: le figure retoriche di SIGNIFICATO</vt:lpstr>
      <vt:lpstr>Presentazione standard di PowerPoint</vt:lpstr>
      <vt:lpstr>Presentazione standard di PowerPoint</vt:lpstr>
      <vt:lpstr>Presentazione standard di PowerPoint</vt:lpstr>
      <vt:lpstr>Il testo poetico: le figure retoriche di Ordine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testo poetico: le figure retoriche di suono</dc:title>
  <dc:creator>cinzia</dc:creator>
  <cp:lastModifiedBy>X</cp:lastModifiedBy>
  <cp:revision>27</cp:revision>
  <dcterms:created xsi:type="dcterms:W3CDTF">2018-03-06T16:46:44Z</dcterms:created>
  <dcterms:modified xsi:type="dcterms:W3CDTF">2020-02-17T11:33:18Z</dcterms:modified>
</cp:coreProperties>
</file>