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tango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egnaposto contenut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egnaposto contenut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contenut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Oval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Tito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tango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tango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egnaposto contenut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ttore 1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19627A9-1729-4F6F-9A57-790AC17C0BAC}" type="datetimeFigureOut">
              <a:rPr lang="it-IT" smtClean="0"/>
              <a:pPr/>
              <a:t>17/02/2020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C14B38-8519-434C-92E1-53691DAA61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roberto-crosio.net/1bellini/scopo_argomento.ht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857232"/>
            <a:ext cx="7772400" cy="1276368"/>
          </a:xfrm>
        </p:spPr>
        <p:txBody>
          <a:bodyPr>
            <a:normAutofit/>
          </a:bodyPr>
          <a:lstStyle/>
          <a:p>
            <a:r>
              <a:rPr lang="it-IT" sz="4400" b="1" dirty="0" smtClean="0"/>
              <a:t>LA LETTERA</a:t>
            </a:r>
            <a:endParaRPr lang="it-IT" sz="4400" b="1" dirty="0"/>
          </a:p>
        </p:txBody>
      </p:sp>
      <p:pic>
        <p:nvPicPr>
          <p:cNvPr id="4" name="Immagine 3" descr="una_letter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2643182"/>
            <a:ext cx="3571900" cy="35576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Struttura della lettera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lettera ha una sua </a:t>
            </a:r>
            <a:r>
              <a:rPr lang="it-IT" b="1" dirty="0" smtClean="0"/>
              <a:t>struttura</a:t>
            </a:r>
            <a:r>
              <a:rPr lang="it-IT" dirty="0" smtClean="0"/>
              <a:t> che la rende differente dalla cartolina, dal telegramma, dal biglietto, dall’e-mail, dall'SMS e da qualunque altro messaggio scritto.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285720" y="214291"/>
          <a:ext cx="8572560" cy="589051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00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2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3">
                <a:tc>
                  <a:txBody>
                    <a:bodyPr/>
                    <a:lstStyle/>
                    <a:p>
                      <a:r>
                        <a:rPr lang="it-IT" dirty="0" smtClean="0"/>
                        <a:t>Luogo e data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Lecce, 21</a:t>
                      </a:r>
                      <a:r>
                        <a:rPr lang="it-IT" baseline="0" dirty="0" smtClean="0"/>
                        <a:t> febbraio 2018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970">
                <a:tc>
                  <a:txBody>
                    <a:bodyPr/>
                    <a:lstStyle/>
                    <a:p>
                      <a:r>
                        <a:rPr lang="it-IT" dirty="0" smtClean="0"/>
                        <a:t>Destinatario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Cara Luisa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3228">
                <a:tc>
                  <a:txBody>
                    <a:bodyPr/>
                    <a:lstStyle/>
                    <a:p>
                      <a:r>
                        <a:rPr lang="it-IT" dirty="0" smtClean="0"/>
                        <a:t>Presa di contatto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t-IT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Sono appena tornata a casa dalla gita scolastica a Verona e voglio subito farti sapere che tutto è andato nel migliore dei modi, mi sono proprio divertita!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970">
                <a:tc>
                  <a:txBody>
                    <a:bodyPr/>
                    <a:lstStyle/>
                    <a:p>
                      <a:r>
                        <a:rPr lang="it-IT" dirty="0" smtClean="0"/>
                        <a:t>Corpo della lettera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t-IT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Siamo partiti ieri alle sei del mattino per Verona, il viaggio è stato tranquillo ed io ho parlottato per tutto il tempo con le mie compagne. La visita della città è stata interessante, io sono stata particolarmente colpita dall’Arena e da Piazza delle Erbe dove ci siamo fermati per fare qualche acquisto. Oggi invece siamo stati sul lago di Garda e le famose Grotte di Catullo.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970">
                <a:tc>
                  <a:txBody>
                    <a:bodyPr/>
                    <a:lstStyle/>
                    <a:p>
                      <a:r>
                        <a:rPr lang="it-IT" dirty="0" smtClean="0"/>
                        <a:t>Formula di chiusura e saluti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t-IT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Ora però ho veramente sonno e devo lasciarti. Ti scriverò presto un resoconto dettagliato del viaggio. A presto.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970">
                <a:tc>
                  <a:txBody>
                    <a:bodyPr/>
                    <a:lstStyle/>
                    <a:p>
                      <a:r>
                        <a:rPr lang="it-IT" dirty="0" smtClean="0"/>
                        <a:t>Firma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                                                                      </a:t>
                      </a:r>
                      <a:r>
                        <a:rPr lang="it-IT" dirty="0" err="1" smtClean="0"/>
                        <a:t>ciaoooooooo</a:t>
                      </a:r>
                      <a:endParaRPr lang="it-IT" dirty="0" smtClean="0"/>
                    </a:p>
                    <a:p>
                      <a:r>
                        <a:rPr lang="it-IT" dirty="0" smtClean="0"/>
                        <a:t>                                                                                           Sara 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6970">
                <a:tc>
                  <a:txBody>
                    <a:bodyPr/>
                    <a:lstStyle/>
                    <a:p>
                      <a:r>
                        <a:rPr lang="it-IT" dirty="0" smtClean="0"/>
                        <a:t>PS: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Non vedo l’ora di rivederti!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285720" y="214290"/>
            <a:ext cx="807249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Una lettera, scritta nelle lingue che conosci, ha dunque una sua 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struttura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 abbastanza fissa caratterizzata da 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 Il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CC99"/>
                </a:solidFill>
                <a:effectLst/>
                <a:latin typeface="+mj-lt"/>
                <a:cs typeface="Times New Roman" pitchFamily="18" charset="0"/>
              </a:rPr>
              <a:t> 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+mj-lt"/>
                <a:cs typeface="Times New Roman" pitchFamily="18" charset="0"/>
              </a:rPr>
              <a:t>luogo 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da cui si scrive, indicato </a:t>
            </a:r>
            <a:r>
              <a:rPr kumimoji="0" lang="it-IT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in alto a destra</a:t>
            </a:r>
            <a:r>
              <a:rPr kumimoji="0" lang="it-IT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, 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immediatamente seguito dalla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FF0066"/>
                </a:solidFill>
                <a:effectLst/>
                <a:latin typeface="+mj-lt"/>
                <a:cs typeface="Times New Roman" pitchFamily="18" charset="0"/>
              </a:rPr>
              <a:t> 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+mj-lt"/>
                <a:cs typeface="Times New Roman" pitchFamily="18" charset="0"/>
              </a:rPr>
              <a:t>data 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 del giorno in cui si scrive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 </a:t>
            </a:r>
            <a:r>
              <a:rPr kumimoji="0" lang="it-IT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A capo, a sinistra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+mj-lt"/>
                <a:cs typeface="Times New Roman" pitchFamily="18" charset="0"/>
              </a:rPr>
              <a:t>, 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la formula di apertura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FF8000"/>
                </a:solidFill>
                <a:effectLst/>
                <a:latin typeface="+mj-lt"/>
                <a:cs typeface="Times New Roman" pitchFamily="18" charset="0"/>
              </a:rPr>
              <a:t>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composta da un aggettivo come caro/a, mio/a </a:t>
            </a:r>
            <a:r>
              <a:rPr kumimoji="0" lang="it-IT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….e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 dal nome del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+mj-lt"/>
                <a:cs typeface="Times New Roman" pitchFamily="18" charset="0"/>
              </a:rPr>
              <a:t> 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destinatario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+mj-lt"/>
                <a:cs typeface="Times New Roman" pitchFamily="18" charset="0"/>
              </a:rPr>
              <a:t>,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seguito da una </a:t>
            </a:r>
            <a:r>
              <a:rPr kumimoji="0" lang="it-IT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virgola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+mj-lt"/>
                <a:cs typeface="Times New Roman" pitchFamily="18" charset="0"/>
              </a:rPr>
              <a:t> 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F000B5"/>
                </a:solidFill>
                <a:effectLst/>
                <a:latin typeface="+mj-lt"/>
                <a:cs typeface="Times New Roman" pitchFamily="18" charset="0"/>
              </a:rPr>
              <a:t>L’introduzione,</a:t>
            </a:r>
            <a:r>
              <a:rPr kumimoji="0" lang="it-IT" b="1" i="0" u="none" strike="noStrike" cap="none" normalizeH="0" dirty="0" smtClean="0">
                <a:ln>
                  <a:noFill/>
                </a:ln>
                <a:solidFill>
                  <a:srgbClr val="F000B5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kumimoji="0" lang="it-IT" b="0" i="1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+mj-lt"/>
                <a:cs typeface="Times New Roman" pitchFamily="18" charset="0"/>
              </a:rPr>
              <a:t>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che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+mj-lt"/>
                <a:cs typeface="Times New Roman" pitchFamily="18" charset="0"/>
              </a:rPr>
              <a:t>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esprime la presa di contatto con il destinatario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Il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 testo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o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 corpo (</a:t>
            </a:r>
            <a:r>
              <a:rPr kumimoji="0" lang="it-IT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corps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),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che comprende lo 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FF0066"/>
                </a:solidFill>
                <a:effectLst/>
                <a:latin typeface="+mj-lt"/>
                <a:cs typeface="Times New Roman" pitchFamily="18" charset="0"/>
                <a:hlinkClick r:id="rId2"/>
              </a:rPr>
              <a:t>scopo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FF0066"/>
                </a:solidFill>
                <a:effectLst/>
                <a:latin typeface="+mj-lt"/>
                <a:cs typeface="Times New Roman" pitchFamily="18" charset="0"/>
                <a:hlinkClick r:id="rId2"/>
              </a:rPr>
              <a:t>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  <a:hlinkClick r:id="rId2"/>
              </a:rPr>
              <a:t>e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+mj-lt"/>
                <a:cs typeface="Times New Roman" pitchFamily="18" charset="0"/>
                <a:hlinkClick r:id="rId2"/>
              </a:rPr>
              <a:t>l’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+mj-lt"/>
                <a:cs typeface="Times New Roman" pitchFamily="18" charset="0"/>
                <a:hlinkClick r:id="rId2"/>
              </a:rPr>
              <a:t>argomento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+mj-lt"/>
                <a:cs typeface="Times New Roman" pitchFamily="18" charset="0"/>
              </a:rPr>
              <a:t>.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Come avrai notato dagli esempi finora incontrati, l’ordine in cui questi due aspetti vengono espressi non è fisso. Talvolta lo scopo può essere sottinteso, oppure gli argomenti della lettera sono più di uno (e non tutti collegati allo scopo per cui si è deciso di scrivere).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Quindi  la posizione nel testo della lettera di scopo e argomento è determinata dalla scelta    del mittente.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        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4" name="Immagine 3" descr="Scrivere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714356"/>
            <a:ext cx="1500198" cy="10017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28596" y="357166"/>
            <a:ext cx="814393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Lo 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FF0066"/>
                </a:solidFill>
                <a:effectLst/>
                <a:cs typeface="Times New Roman" pitchFamily="18" charset="0"/>
              </a:rPr>
              <a:t>scopo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è legato alla motivazione per cui si scrive la lettera.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 L’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cs typeface="Times New Roman" pitchFamily="18" charset="0"/>
              </a:rPr>
              <a:t>argomento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 comprende il tema o i temi trattati e costituisce la parte più consistente   dell’intera lettera.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La 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cs typeface="Times New Roman" pitchFamily="18" charset="0"/>
              </a:rPr>
              <a:t>conclusione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cs typeface="Times New Roman" pitchFamily="18" charset="0"/>
              </a:rPr>
              <a:t> 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o parte finale, in cui ci si congeda dal destinatario. Essa  contiene anche i saluti.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La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CC99"/>
                </a:solidFill>
                <a:effectLst/>
                <a:cs typeface="Times New Roman" pitchFamily="18" charset="0"/>
              </a:rPr>
              <a:t> 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cs typeface="Times New Roman" pitchFamily="18" charset="0"/>
              </a:rPr>
              <a:t>firma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cs typeface="Times New Roman" pitchFamily="18" charset="0"/>
              </a:rPr>
              <a:t>,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CC99"/>
                </a:solidFill>
                <a:effectLst/>
                <a:cs typeface="Times New Roman" pitchFamily="18" charset="0"/>
              </a:rPr>
              <a:t>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che indica il nome del mittente e deve essere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posta </a:t>
            </a:r>
            <a:r>
              <a:rPr kumimoji="0" lang="it-IT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in basso, a destra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Se abbiamo dimenticato qualcosa, se vogliamo aggiungere ulteriori informazioni, riflessioni, precisazioni o se vogliamo sottoporre a richiamo o maggior attenzione un elemento possiamo usare il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99FF"/>
                </a:solidFill>
                <a:effectLst/>
                <a:cs typeface="Times New Roman" pitchFamily="18" charset="0"/>
              </a:rPr>
              <a:t>Post scriptum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99FF"/>
                </a:solidFill>
                <a:effectLst/>
                <a:cs typeface="Times New Roman" pitchFamily="18" charset="0"/>
              </a:rPr>
              <a:t>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o 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99FF"/>
                </a:solidFill>
                <a:effectLst/>
                <a:cs typeface="Times New Roman" pitchFamily="18" charset="0"/>
              </a:rPr>
              <a:t>P.S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CCFF"/>
                </a:solidFill>
                <a:effectLst/>
                <a:cs typeface="Times New Roman" pitchFamily="18" charset="0"/>
              </a:rPr>
              <a:t>.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, che viene collocato in ultima posizione e segnalato </a:t>
            </a:r>
            <a:r>
              <a:rPr kumimoji="0" lang="it-IT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in basso, a sinistra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 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Times New Roman" pitchFamily="18" charset="0"/>
              </a:rPr>
              <a:t>da questo termine latino o dalla sigla che lo rappresenta. </a:t>
            </a:r>
          </a:p>
        </p:txBody>
      </p:sp>
      <p:pic>
        <p:nvPicPr>
          <p:cNvPr id="3" name="Immagine 2" descr="lettera-a-charlie-322x2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3" y="2500306"/>
            <a:ext cx="2133604" cy="152400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tà">
  <a:themeElements>
    <a:clrScheme name="Città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31</TotalTime>
  <Words>180</Words>
  <Application>Microsoft Office PowerPoint</Application>
  <PresentationFormat>Presentazione su schermo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Georgia</vt:lpstr>
      <vt:lpstr>Times New Roman</vt:lpstr>
      <vt:lpstr>Wingdings</vt:lpstr>
      <vt:lpstr>Wingdings 2</vt:lpstr>
      <vt:lpstr>Città</vt:lpstr>
      <vt:lpstr>LA LETTERA</vt:lpstr>
      <vt:lpstr>Struttura della lettera </vt:lpstr>
      <vt:lpstr>Presentazione standard di PowerPoint</vt:lpstr>
      <vt:lpstr>Presentazione standard di PowerPoint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LETTERA</dc:title>
  <dc:creator>cinzia</dc:creator>
  <cp:lastModifiedBy>X</cp:lastModifiedBy>
  <cp:revision>5</cp:revision>
  <dcterms:created xsi:type="dcterms:W3CDTF">2018-02-21T14:50:29Z</dcterms:created>
  <dcterms:modified xsi:type="dcterms:W3CDTF">2020-02-17T11:27:50Z</dcterms:modified>
</cp:coreProperties>
</file>