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33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45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99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18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25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87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98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37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6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36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08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86BBD-B3F5-4E70-8838-A76AD61514E8}" type="datetimeFigureOut">
              <a:rPr lang="it-IT" smtClean="0"/>
              <a:t>06/03/2020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3AEC-31B5-49B4-A818-086430565B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60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intassionline.wordpress.com/tutti-gli-esercizi-on-lin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cuolatest.blogspot.com/2015/10/esercizio-predicato-verbale-o-nominale.html" TargetMode="External"/><Relationship Id="rId5" Type="http://schemas.openxmlformats.org/officeDocument/2006/relationships/hyperlink" Target="http://ripassofacile.blogspot.com/2013/02/test-predicato-verbale-e-nominale.html" TargetMode="External"/><Relationship Id="rId4" Type="http://schemas.openxmlformats.org/officeDocument/2006/relationships/hyperlink" Target="https://sintassionline.wordpress.com/predicat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531145-AB08-49B9-B170-8A4BDA8ABB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FRASE E I SUOI FONDAMENTI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BBFBFF-D0A3-45B6-A985-B8B640F16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LA FRASE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891F541-82FC-426A-A98F-90D58EF1925A}"/>
              </a:ext>
            </a:extLst>
          </p:cNvPr>
          <p:cNvSpPr txBox="1"/>
          <p:nvPr/>
        </p:nvSpPr>
        <p:spPr>
          <a:xfrm>
            <a:off x="1952977" y="1436065"/>
            <a:ext cx="789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			CPIA </a:t>
            </a:r>
            <a:r>
              <a:rPr lang="it-IT" dirty="0" smtClean="0">
                <a:solidFill>
                  <a:schemeClr val="bg1"/>
                </a:solidFill>
              </a:rPr>
              <a:t>1 FOGGIA </a:t>
            </a:r>
            <a:r>
              <a:rPr lang="it-IT" dirty="0">
                <a:solidFill>
                  <a:schemeClr val="bg1"/>
                </a:solidFill>
              </a:rPr>
              <a:t>		A.S.2019-2020</a:t>
            </a:r>
          </a:p>
        </p:txBody>
      </p:sp>
    </p:spTree>
    <p:extLst>
      <p:ext uri="{BB962C8B-B14F-4D97-AF65-F5344CB8AC3E}">
        <p14:creationId xmlns:p14="http://schemas.microsoft.com/office/powerpoint/2010/main" val="14061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50E1CD2-12F0-472D-B3D7-E23B65CBC0B1}"/>
              </a:ext>
            </a:extLst>
          </p:cNvPr>
          <p:cNvSpPr txBox="1"/>
          <p:nvPr/>
        </p:nvSpPr>
        <p:spPr>
          <a:xfrm>
            <a:off x="722490" y="843677"/>
            <a:ext cx="9918036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IL SOGGETTO può essere </a:t>
            </a:r>
            <a:r>
              <a:rPr lang="it-IT" b="1" dirty="0"/>
              <a:t>SOTTOINTESO </a:t>
            </a:r>
            <a:r>
              <a:rPr lang="it-IT" dirty="0"/>
              <a:t>quando lo si può dedurre dal contesto</a:t>
            </a:r>
          </a:p>
          <a:p>
            <a:r>
              <a:rPr lang="it-IT" dirty="0"/>
              <a:t> o assente con i verbi impersonali o usati impersonalmente: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(Io) ti ricordo l’appuntamento di domani (sottointeso)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Nevica da due giorni (assente per verbo impersonale)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Piove da tanto tempo(impersonale)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Si dice spesso che i giovani sono maleducati. (assente per verbo usato impersonalmente)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Si partirà domani (impersonale)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5C1EA28-AA3B-4DCA-A02A-9920D7DD7B1F}"/>
              </a:ext>
            </a:extLst>
          </p:cNvPr>
          <p:cNvSpPr txBox="1"/>
          <p:nvPr/>
        </p:nvSpPr>
        <p:spPr>
          <a:xfrm>
            <a:off x="722490" y="4537276"/>
            <a:ext cx="9717876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Il SOGGETTO può essere PARTITIVO</a:t>
            </a:r>
          </a:p>
          <a:p>
            <a:endParaRPr lang="it-IT" dirty="0"/>
          </a:p>
          <a:p>
            <a:r>
              <a:rPr lang="it-IT" dirty="0"/>
              <a:t>Quando è preceduto dall’articolo partitivo:</a:t>
            </a:r>
          </a:p>
          <a:p>
            <a:endParaRPr lang="it-IT" dirty="0"/>
          </a:p>
          <a:p>
            <a:r>
              <a:rPr lang="it-IT" dirty="0"/>
              <a:t>In cortile ci sono </a:t>
            </a:r>
            <a:r>
              <a:rPr lang="it-IT" dirty="0">
                <a:solidFill>
                  <a:srgbClr val="FF0000"/>
                </a:solidFill>
              </a:rPr>
              <a:t>delle (=alcune</a:t>
            </a:r>
            <a:r>
              <a:rPr lang="it-IT" dirty="0"/>
              <a:t>) galline</a:t>
            </a:r>
          </a:p>
          <a:p>
            <a:r>
              <a:rPr lang="it-IT" dirty="0">
                <a:solidFill>
                  <a:srgbClr val="FF0000"/>
                </a:solidFill>
              </a:rPr>
              <a:t>Dei</a:t>
            </a:r>
            <a:r>
              <a:rPr lang="it-IT" dirty="0"/>
              <a:t> cavalli pascolano nella prateria</a:t>
            </a:r>
          </a:p>
        </p:txBody>
      </p:sp>
    </p:spTree>
    <p:extLst>
      <p:ext uri="{BB962C8B-B14F-4D97-AF65-F5344CB8AC3E}">
        <p14:creationId xmlns:p14="http://schemas.microsoft.com/office/powerpoint/2010/main" val="647605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8FF31E-699A-4A40-8515-396168B45D1D}"/>
              </a:ext>
            </a:extLst>
          </p:cNvPr>
          <p:cNvSpPr txBox="1"/>
          <p:nvPr/>
        </p:nvSpPr>
        <p:spPr>
          <a:xfrm>
            <a:off x="1241778" y="11063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BBE3EB0A-38FA-4FE0-965D-9D94902B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>
            <a:normAutofit/>
          </a:bodyPr>
          <a:lstStyle/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C113A6-2065-4099-B454-29916E165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18446" y="505014"/>
            <a:ext cx="6269591" cy="2382651"/>
          </a:xfrm>
          <a:solidFill>
            <a:srgbClr val="FFC000"/>
          </a:solidFill>
        </p:spPr>
        <p:txBody>
          <a:bodyPr/>
          <a:lstStyle/>
          <a:p>
            <a:r>
              <a:rPr lang="it-IT" sz="2000" b="1" dirty="0"/>
              <a:t>VERBALE</a:t>
            </a:r>
            <a:r>
              <a:rPr lang="it-IT" dirty="0"/>
              <a:t> è formato da verbi con significato proprio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Nevica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Luca parla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Sono ritornato a scuola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FFE25D4-00B1-414C-839C-0AF413235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6015" y="3161936"/>
            <a:ext cx="6272022" cy="2383586"/>
          </a:xfrm>
          <a:solidFill>
            <a:srgbClr val="FFC000"/>
          </a:solidFill>
        </p:spPr>
        <p:txBody>
          <a:bodyPr/>
          <a:lstStyle/>
          <a:p>
            <a:r>
              <a:rPr lang="it-IT" sz="2000" b="1" dirty="0"/>
              <a:t>NOMINALE</a:t>
            </a:r>
            <a:r>
              <a:rPr lang="it-IT" dirty="0"/>
              <a:t> è formato dal verbo «essere»(copula)in unione a un nome, pronome, aggettivo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Marco è mio fratello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Il libro è quello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Il film è stato noioso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A34182B9-3DBB-4261-9D61-E77E4FF162E2}"/>
              </a:ext>
            </a:extLst>
          </p:cNvPr>
          <p:cNvSpPr/>
          <p:nvPr/>
        </p:nvSpPr>
        <p:spPr>
          <a:xfrm>
            <a:off x="4389827" y="4218262"/>
            <a:ext cx="728619" cy="270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21A7788D-7FAD-4396-A5AF-C70F893856A1}"/>
              </a:ext>
            </a:extLst>
          </p:cNvPr>
          <p:cNvSpPr/>
          <p:nvPr/>
        </p:nvSpPr>
        <p:spPr>
          <a:xfrm>
            <a:off x="4389828" y="1994512"/>
            <a:ext cx="728619" cy="270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Risultato immagini per Il predicato cartoni">
            <a:extLst>
              <a:ext uri="{FF2B5EF4-FFF2-40B4-BE49-F238E27FC236}">
                <a16:creationId xmlns:a16="http://schemas.microsoft.com/office/drawing/2014/main" id="{D7501D4D-F1C6-4ACF-A64B-EE0FC0F16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354" y="82519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o immagini per esempi  predicato verbale e nominale esercizi">
            <a:extLst>
              <a:ext uri="{FF2B5EF4-FFF2-40B4-BE49-F238E27FC236}">
                <a16:creationId xmlns:a16="http://schemas.microsoft.com/office/drawing/2014/main" id="{5B116276-CE74-4483-B125-10274BFEF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71" y="2380569"/>
            <a:ext cx="4328433" cy="238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15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298A20E4-4C64-4A6F-BF12-B6F455BEA657}"/>
              </a:ext>
            </a:extLst>
          </p:cNvPr>
          <p:cNvSpPr/>
          <p:nvPr/>
        </p:nvSpPr>
        <p:spPr>
          <a:xfrm>
            <a:off x="1298222" y="483779"/>
            <a:ext cx="7947378" cy="310854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it-IT" dirty="0"/>
              <a:t>NOTA BENE!</a:t>
            </a:r>
          </a:p>
          <a:p>
            <a:r>
              <a:rPr lang="it-IT" dirty="0"/>
              <a:t> </a:t>
            </a:r>
            <a:r>
              <a:rPr lang="it-IT" sz="2000" dirty="0"/>
              <a:t>Il verbo «essere» ha funzione di </a:t>
            </a:r>
            <a:r>
              <a:rPr lang="it-IT" sz="2800" dirty="0"/>
              <a:t>predicato verbale </a:t>
            </a:r>
            <a:r>
              <a:rPr lang="it-IT" sz="2000" dirty="0"/>
              <a:t>quando significa </a:t>
            </a:r>
          </a:p>
          <a:p>
            <a:r>
              <a:rPr lang="it-IT" sz="2000" dirty="0"/>
              <a:t>«esistere, trovarsi, stare, appartenere».</a:t>
            </a:r>
          </a:p>
          <a:p>
            <a:endParaRPr lang="it-IT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Viviamo, dunque siamo (esistiamo)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Anna è a Roma (si trova)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Io sono in casa (sto)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Il gatto è di Mauro (appartiene a)</a:t>
            </a:r>
          </a:p>
          <a:p>
            <a:endParaRPr lang="it-IT" dirty="0"/>
          </a:p>
        </p:txBody>
      </p:sp>
      <p:pic>
        <p:nvPicPr>
          <p:cNvPr id="2050" name="Picture 2" descr="Risultato immagini per Il predicato verbale cartoni">
            <a:extLst>
              <a:ext uri="{FF2B5EF4-FFF2-40B4-BE49-F238E27FC236}">
                <a16:creationId xmlns:a16="http://schemas.microsoft.com/office/drawing/2014/main" id="{A7B686E9-2C21-4300-8039-8EB6A8D6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214294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2C695EE-7D13-45E0-870F-8411145B4773}"/>
              </a:ext>
            </a:extLst>
          </p:cNvPr>
          <p:cNvSpPr txBox="1"/>
          <p:nvPr/>
        </p:nvSpPr>
        <p:spPr>
          <a:xfrm>
            <a:off x="790222" y="4342896"/>
            <a:ext cx="94262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Esercizi online li trovi ai seguenti siti: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 err="1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err="1">
                <a:hlinkClick r:id="rId3"/>
              </a:rPr>
              <a:t>sintassionline.wordpress.com</a:t>
            </a:r>
            <a:r>
              <a:rPr lang="it-IT" dirty="0">
                <a:hlinkClick r:id="rId3"/>
              </a:rPr>
              <a:t>/tutti-gli-esercizi-on-line/</a:t>
            </a: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 err="1">
                <a:hlinkClick r:id="rId4"/>
              </a:rPr>
              <a:t>https</a:t>
            </a:r>
            <a:r>
              <a:rPr lang="it-IT" dirty="0">
                <a:hlinkClick r:id="rId4"/>
              </a:rPr>
              <a:t>://</a:t>
            </a:r>
            <a:r>
              <a:rPr lang="it-IT" dirty="0" err="1">
                <a:hlinkClick r:id="rId4"/>
              </a:rPr>
              <a:t>sintassionline.wordpress.com</a:t>
            </a:r>
            <a:r>
              <a:rPr lang="it-IT" dirty="0">
                <a:hlinkClick r:id="rId4"/>
              </a:rPr>
              <a:t>/predicato/</a:t>
            </a: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hlinkClick r:id="rId5"/>
              </a:rPr>
              <a:t>http://</a:t>
            </a:r>
            <a:r>
              <a:rPr lang="it-IT" dirty="0" err="1">
                <a:hlinkClick r:id="rId5"/>
              </a:rPr>
              <a:t>ripassofacile.blogspot.com</a:t>
            </a:r>
            <a:r>
              <a:rPr lang="it-IT" dirty="0">
                <a:hlinkClick r:id="rId5"/>
              </a:rPr>
              <a:t>/2013/02/test-predicato-verbale-e-</a:t>
            </a:r>
            <a:r>
              <a:rPr lang="it-IT" dirty="0" err="1">
                <a:hlinkClick r:id="rId5"/>
              </a:rPr>
              <a:t>nominale.html</a:t>
            </a:r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hlinkClick r:id="rId6"/>
              </a:rPr>
              <a:t>http://</a:t>
            </a:r>
            <a:r>
              <a:rPr lang="it-IT" dirty="0" err="1">
                <a:hlinkClick r:id="rId6"/>
              </a:rPr>
              <a:t>scuolatest.blogspot.com</a:t>
            </a:r>
            <a:r>
              <a:rPr lang="it-IT" dirty="0">
                <a:hlinkClick r:id="rId6"/>
              </a:rPr>
              <a:t>/2015/10/esercizio-predicato-verbale-o-</a:t>
            </a:r>
            <a:r>
              <a:rPr lang="it-IT" dirty="0" err="1">
                <a:hlinkClick r:id="rId6"/>
              </a:rPr>
              <a:t>nominale.html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53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A4BA1-AA25-403D-9212-A86244CE3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PROPOSIZIONE O  FRASE PUO’ ESSERE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EE4BE-9468-4B8A-A234-9F4E3E13635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2000" dirty="0"/>
              <a:t>SEMPLICE  </a:t>
            </a:r>
            <a:r>
              <a:rPr lang="it-IT" dirty="0"/>
              <a:t>     Formata da un verbo e dagli elementi             		necessari a completarne il significato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Oggi nevica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Angela dorme tutta la notte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Io accarezzo il mio gatto con piacere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/>
          </a:p>
          <a:p>
            <a:r>
              <a:rPr lang="it-IT" sz="2000" dirty="0"/>
              <a:t>COMPLESSA  </a:t>
            </a:r>
            <a:r>
              <a:rPr lang="it-IT" dirty="0"/>
              <a:t>	Formata da più frasi semplici 			legate tra loro da congiunzioni 			coordinanti o subordinanti.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Nevica e tira vento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Sono stanco, quindi mi corico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FF0000"/>
                </a:solidFill>
              </a:rPr>
              <a:t>Penso che tu abbia torto</a:t>
            </a:r>
          </a:p>
        </p:txBody>
      </p:sp>
    </p:spTree>
    <p:extLst>
      <p:ext uri="{BB962C8B-B14F-4D97-AF65-F5344CB8AC3E}">
        <p14:creationId xmlns:p14="http://schemas.microsoft.com/office/powerpoint/2010/main" val="85811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C27394-1E10-494E-8CCD-721F4FDBB363}"/>
              </a:ext>
            </a:extLst>
          </p:cNvPr>
          <p:cNvSpPr txBox="1"/>
          <p:nvPr/>
        </p:nvSpPr>
        <p:spPr>
          <a:xfrm>
            <a:off x="2235199" y="1704622"/>
            <a:ext cx="8082845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All’interno della frase semplice si può isolare la COPPIA MINIMA, costituita solo da un verbo e soggetto. Quando la coppia minima costituisce da sola una frase di senso compiuto, questa è detta FRASE MINIMA: </a:t>
            </a:r>
          </a:p>
          <a:p>
            <a:r>
              <a:rPr lang="it-IT" dirty="0">
                <a:solidFill>
                  <a:srgbClr val="FF0000"/>
                </a:solidFill>
              </a:rPr>
              <a:t>Il vento soffia</a:t>
            </a:r>
          </a:p>
          <a:p>
            <a:r>
              <a:rPr lang="it-IT" dirty="0">
                <a:solidFill>
                  <a:srgbClr val="FF0000"/>
                </a:solidFill>
              </a:rPr>
              <a:t>Sara canta</a:t>
            </a:r>
          </a:p>
          <a:p>
            <a:endParaRPr lang="it-IT" dirty="0"/>
          </a:p>
          <a:p>
            <a:r>
              <a:rPr lang="it-IT" dirty="0"/>
              <a:t>A volte può essere costituita soltanto da un verbo: </a:t>
            </a:r>
            <a:r>
              <a:rPr lang="it-IT" dirty="0">
                <a:solidFill>
                  <a:srgbClr val="FF0000"/>
                </a:solidFill>
              </a:rPr>
              <a:t>Piove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DEF28C-E40B-4EB3-BD9F-0472DE6C09F2}"/>
              </a:ext>
            </a:extLst>
          </p:cNvPr>
          <p:cNvSpPr txBox="1"/>
          <p:nvPr/>
        </p:nvSpPr>
        <p:spPr>
          <a:xfrm>
            <a:off x="2415822" y="4605867"/>
            <a:ext cx="790222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Attenzione!!! In alcuni casi la frase semplice può essere senza verbo espresso. Si tratta di frasi nominali, in cui il verbo si ricava facilmente dal contesto:</a:t>
            </a:r>
          </a:p>
          <a:p>
            <a:r>
              <a:rPr lang="it-IT" dirty="0">
                <a:solidFill>
                  <a:srgbClr val="FF0000"/>
                </a:solidFill>
              </a:rPr>
              <a:t>Un chilo di pane, per favore.</a:t>
            </a:r>
          </a:p>
          <a:p>
            <a:r>
              <a:rPr lang="it-IT" dirty="0">
                <a:solidFill>
                  <a:srgbClr val="FF0000"/>
                </a:solidFill>
              </a:rPr>
              <a:t>Alla buon’ora!</a:t>
            </a:r>
          </a:p>
        </p:txBody>
      </p:sp>
    </p:spTree>
    <p:extLst>
      <p:ext uri="{BB962C8B-B14F-4D97-AF65-F5344CB8AC3E}">
        <p14:creationId xmlns:p14="http://schemas.microsoft.com/office/powerpoint/2010/main" val="314870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17240-450C-4ECC-B39E-41CE45016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Come distinguiamo la proposizione o frase semplice dal periodo o frase complessa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90ACAA-16D8-4F51-8EF5-FFA99B235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9898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it-IT" dirty="0"/>
              <a:t>Antonio </a:t>
            </a:r>
            <a:r>
              <a:rPr lang="it-IT" dirty="0">
                <a:solidFill>
                  <a:srgbClr val="FF0000"/>
                </a:solidFill>
              </a:rPr>
              <a:t>legge</a:t>
            </a:r>
            <a:r>
              <a:rPr lang="it-IT" dirty="0"/>
              <a:t>.</a:t>
            </a:r>
          </a:p>
          <a:p>
            <a:r>
              <a:rPr lang="it-IT" dirty="0"/>
              <a:t>Antonio </a:t>
            </a:r>
            <a:r>
              <a:rPr lang="it-IT" dirty="0">
                <a:solidFill>
                  <a:srgbClr val="FF0000"/>
                </a:solidFill>
              </a:rPr>
              <a:t>legge </a:t>
            </a:r>
            <a:r>
              <a:rPr lang="it-IT" dirty="0"/>
              <a:t>con passione, in camera sua, un libro di fantascienza</a:t>
            </a:r>
          </a:p>
          <a:p>
            <a:r>
              <a:rPr lang="it-IT" dirty="0"/>
              <a:t>Antonio </a:t>
            </a:r>
            <a:r>
              <a:rPr lang="it-IT" dirty="0">
                <a:solidFill>
                  <a:srgbClr val="FF0000"/>
                </a:solidFill>
              </a:rPr>
              <a:t>legge </a:t>
            </a:r>
            <a:r>
              <a:rPr lang="it-IT" dirty="0"/>
              <a:t>il libro di fantascienza che gli </a:t>
            </a:r>
            <a:r>
              <a:rPr lang="it-IT" dirty="0">
                <a:solidFill>
                  <a:srgbClr val="FF0000"/>
                </a:solidFill>
              </a:rPr>
              <a:t>ha regalato </a:t>
            </a:r>
            <a:r>
              <a:rPr lang="it-IT" dirty="0"/>
              <a:t>la mamma</a:t>
            </a:r>
          </a:p>
          <a:p>
            <a:r>
              <a:rPr lang="it-IT" dirty="0"/>
              <a:t>Antonio </a:t>
            </a:r>
            <a:r>
              <a:rPr lang="it-IT" dirty="0">
                <a:solidFill>
                  <a:srgbClr val="FF0000"/>
                </a:solidFill>
              </a:rPr>
              <a:t>legge</a:t>
            </a:r>
            <a:r>
              <a:rPr lang="it-IT" dirty="0"/>
              <a:t>, la mamma </a:t>
            </a:r>
            <a:r>
              <a:rPr lang="it-IT" dirty="0">
                <a:solidFill>
                  <a:srgbClr val="FF0000"/>
                </a:solidFill>
              </a:rPr>
              <a:t>guarda</a:t>
            </a:r>
            <a:r>
              <a:rPr lang="it-IT" dirty="0"/>
              <a:t> la televisione e il fratellino </a:t>
            </a:r>
            <a:r>
              <a:rPr lang="it-IT" dirty="0">
                <a:solidFill>
                  <a:srgbClr val="FF0000"/>
                </a:solidFill>
              </a:rPr>
              <a:t>gioca</a:t>
            </a:r>
            <a:r>
              <a:rPr lang="it-IT" dirty="0"/>
              <a:t>.</a:t>
            </a:r>
          </a:p>
          <a:p>
            <a:r>
              <a:rPr lang="it-IT" dirty="0"/>
              <a:t>Le prime due sono proposizioni (o frasi semplici)perché dotate di senso compiuto e caratterizzate dalla presenza di un solo verbo.</a:t>
            </a:r>
          </a:p>
          <a:p>
            <a:r>
              <a:rPr lang="it-IT" dirty="0"/>
              <a:t>Le altre due sono periodi (o frasi complesse) perché dotate di senso compiuto e caratterizzate dalla presenza di più verbi.</a:t>
            </a:r>
          </a:p>
          <a:p>
            <a:r>
              <a:rPr lang="it-IT" b="1" i="1" dirty="0"/>
              <a:t>OGNI PERIODO E’ FORMATO DA TANTE PROPOSIZIONI QUANTI SONO I VERBI IN ESSO CONTENUTI.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1EC06A-43BB-4CBA-A675-A7E860363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0978" y="4187243"/>
            <a:ext cx="6272022" cy="18675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Quest’estate </a:t>
            </a:r>
            <a:r>
              <a:rPr lang="it-IT" dirty="0">
                <a:solidFill>
                  <a:srgbClr val="FF0000"/>
                </a:solidFill>
              </a:rPr>
              <a:t>andrò</a:t>
            </a:r>
            <a:r>
              <a:rPr lang="it-IT" dirty="0"/>
              <a:t> a Parigi e </a:t>
            </a:r>
            <a:r>
              <a:rPr lang="it-IT" dirty="0">
                <a:solidFill>
                  <a:srgbClr val="FF0000"/>
                </a:solidFill>
              </a:rPr>
              <a:t>incontrerò</a:t>
            </a:r>
            <a:r>
              <a:rPr lang="it-IT" dirty="0"/>
              <a:t> Massimo</a:t>
            </a:r>
          </a:p>
          <a:p>
            <a:pPr marL="0" indent="0">
              <a:buNone/>
            </a:pPr>
            <a:r>
              <a:rPr lang="it-IT" dirty="0"/>
              <a:t>Proposizione			proposizione</a:t>
            </a:r>
          </a:p>
        </p:txBody>
      </p:sp>
      <p:sp>
        <p:nvSpPr>
          <p:cNvPr id="5" name="Freccia tridirezionale 4">
            <a:extLst>
              <a:ext uri="{FF2B5EF4-FFF2-40B4-BE49-F238E27FC236}">
                <a16:creationId xmlns:a16="http://schemas.microsoft.com/office/drawing/2014/main" id="{2ECF07C7-0AE7-4448-ADFB-6D079A830471}"/>
              </a:ext>
            </a:extLst>
          </p:cNvPr>
          <p:cNvSpPr/>
          <p:nvPr/>
        </p:nvSpPr>
        <p:spPr>
          <a:xfrm>
            <a:off x="5429956" y="4504267"/>
            <a:ext cx="4526844" cy="14675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chiusa 5">
            <a:extLst>
              <a:ext uri="{FF2B5EF4-FFF2-40B4-BE49-F238E27FC236}">
                <a16:creationId xmlns:a16="http://schemas.microsoft.com/office/drawing/2014/main" id="{2E3A4296-70BB-4324-8143-546EC2DEB9A3}"/>
              </a:ext>
            </a:extLst>
          </p:cNvPr>
          <p:cNvSpPr/>
          <p:nvPr/>
        </p:nvSpPr>
        <p:spPr>
          <a:xfrm rot="5400000">
            <a:off x="7253445" y="3212025"/>
            <a:ext cx="721821" cy="3917244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5774FB-F4D0-487A-A217-F84E7BAEA34E}"/>
              </a:ext>
            </a:extLst>
          </p:cNvPr>
          <p:cNvSpPr txBox="1"/>
          <p:nvPr/>
        </p:nvSpPr>
        <p:spPr>
          <a:xfrm>
            <a:off x="5120878" y="5320940"/>
            <a:ext cx="48359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Periodo</a:t>
            </a:r>
          </a:p>
          <a:p>
            <a:pPr algn="ctr"/>
            <a:r>
              <a:rPr lang="it-IT" sz="1400" dirty="0"/>
              <a:t>È formato da due proposizioni perché due sono i verbi in esso contenuti</a:t>
            </a:r>
          </a:p>
        </p:txBody>
      </p:sp>
    </p:spTree>
    <p:extLst>
      <p:ext uri="{BB962C8B-B14F-4D97-AF65-F5344CB8AC3E}">
        <p14:creationId xmlns:p14="http://schemas.microsoft.com/office/powerpoint/2010/main" val="25725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955A196-3A63-49E6-B73A-45D980A2AF06}"/>
              </a:ext>
            </a:extLst>
          </p:cNvPr>
          <p:cNvSpPr txBox="1"/>
          <p:nvPr/>
        </p:nvSpPr>
        <p:spPr>
          <a:xfrm>
            <a:off x="1761066" y="1761067"/>
            <a:ext cx="486551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Quest’estate </a:t>
            </a:r>
            <a:r>
              <a:rPr lang="it-IT" dirty="0">
                <a:solidFill>
                  <a:srgbClr val="FF0000"/>
                </a:solidFill>
              </a:rPr>
              <a:t>andrò</a:t>
            </a:r>
            <a:r>
              <a:rPr lang="it-IT" dirty="0"/>
              <a:t> a Parigi</a:t>
            </a:r>
            <a:r>
              <a:rPr lang="it-IT" dirty="0">
                <a:solidFill>
                  <a:srgbClr val="FF0000"/>
                </a:solidFill>
              </a:rPr>
              <a:t>, incontrerò </a:t>
            </a:r>
            <a:r>
              <a:rPr lang="it-IT" dirty="0"/>
              <a:t>Massimo e con lui </a:t>
            </a:r>
            <a:r>
              <a:rPr lang="it-IT" dirty="0">
                <a:solidFill>
                  <a:srgbClr val="FF0000"/>
                </a:solidFill>
              </a:rPr>
              <a:t>visiterò </a:t>
            </a:r>
            <a:r>
              <a:rPr lang="it-IT" dirty="0"/>
              <a:t>la città mentre in autunno </a:t>
            </a:r>
            <a:r>
              <a:rPr lang="it-IT" dirty="0">
                <a:solidFill>
                  <a:srgbClr val="FF0000"/>
                </a:solidFill>
              </a:rPr>
              <a:t>mi recherò </a:t>
            </a:r>
            <a:r>
              <a:rPr lang="it-IT" dirty="0"/>
              <a:t>a Londra </a:t>
            </a:r>
            <a:r>
              <a:rPr lang="it-IT" dirty="0">
                <a:solidFill>
                  <a:srgbClr val="FF0000"/>
                </a:solidFill>
              </a:rPr>
              <a:t>dove mi fermerò </a:t>
            </a:r>
            <a:r>
              <a:rPr lang="it-IT" dirty="0"/>
              <a:t>due mesi.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0F00B4F-D08F-4A65-95DA-8FE725758792}"/>
              </a:ext>
            </a:extLst>
          </p:cNvPr>
          <p:cNvSpPr/>
          <p:nvPr/>
        </p:nvSpPr>
        <p:spPr>
          <a:xfrm>
            <a:off x="7179732" y="2135454"/>
            <a:ext cx="2122311" cy="793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0643F74-395A-44EC-8DC0-F5306AB5FF8F}"/>
              </a:ext>
            </a:extLst>
          </p:cNvPr>
          <p:cNvSpPr txBox="1"/>
          <p:nvPr/>
        </p:nvSpPr>
        <p:spPr>
          <a:xfrm flipH="1">
            <a:off x="7349627" y="2347752"/>
            <a:ext cx="1320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PERIODO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BD65776-C70F-41FE-A074-1C1F15CD640B}"/>
              </a:ext>
            </a:extLst>
          </p:cNvPr>
          <p:cNvSpPr txBox="1"/>
          <p:nvPr/>
        </p:nvSpPr>
        <p:spPr>
          <a:xfrm>
            <a:off x="6005690" y="3429000"/>
            <a:ext cx="428977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È formato da </a:t>
            </a:r>
            <a:r>
              <a:rPr lang="it-IT" dirty="0">
                <a:solidFill>
                  <a:srgbClr val="FF0000"/>
                </a:solidFill>
              </a:rPr>
              <a:t>cinque proposizioni </a:t>
            </a:r>
            <a:r>
              <a:rPr lang="it-IT" dirty="0"/>
              <a:t>perché </a:t>
            </a:r>
            <a:r>
              <a:rPr lang="it-IT" dirty="0">
                <a:solidFill>
                  <a:srgbClr val="FF0000"/>
                </a:solidFill>
              </a:rPr>
              <a:t>cinque</a:t>
            </a:r>
            <a:r>
              <a:rPr lang="it-IT" dirty="0"/>
              <a:t> sono i </a:t>
            </a:r>
            <a:r>
              <a:rPr lang="it-IT" dirty="0">
                <a:solidFill>
                  <a:srgbClr val="FF0000"/>
                </a:solidFill>
              </a:rPr>
              <a:t>verbi</a:t>
            </a:r>
            <a:r>
              <a:rPr lang="it-IT" dirty="0"/>
              <a:t> in esso contenuti</a:t>
            </a:r>
          </a:p>
        </p:txBody>
      </p:sp>
      <p:sp>
        <p:nvSpPr>
          <p:cNvPr id="11" name="Freccia circolare a sinistra 10">
            <a:extLst>
              <a:ext uri="{FF2B5EF4-FFF2-40B4-BE49-F238E27FC236}">
                <a16:creationId xmlns:a16="http://schemas.microsoft.com/office/drawing/2014/main" id="{B414ED8F-D865-4A5A-9F80-A199350168C8}"/>
              </a:ext>
            </a:extLst>
          </p:cNvPr>
          <p:cNvSpPr/>
          <p:nvPr/>
        </p:nvSpPr>
        <p:spPr>
          <a:xfrm rot="16200000">
            <a:off x="6662508" y="568360"/>
            <a:ext cx="1221053" cy="191313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026E6030-460A-4A88-8AA2-0307472A71B7}"/>
              </a:ext>
            </a:extLst>
          </p:cNvPr>
          <p:cNvSpPr/>
          <p:nvPr/>
        </p:nvSpPr>
        <p:spPr>
          <a:xfrm>
            <a:off x="8026400" y="2961396"/>
            <a:ext cx="338667" cy="435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Risultati immagini per grammatica il periodo">
            <a:extLst>
              <a:ext uri="{FF2B5EF4-FFF2-40B4-BE49-F238E27FC236}">
                <a16:creationId xmlns:a16="http://schemas.microsoft.com/office/drawing/2014/main" id="{B0C407F3-48D1-44CA-8DC6-9DCB5E7EF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532" y="3149033"/>
            <a:ext cx="3239912" cy="242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25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31F6DA-7BCC-4EF4-A0E4-01EACDE15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b="1" dirty="0"/>
              <a:t>GLI ELEMENTI FONDAMENTALI DELLA PROPOSIZIONE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7DD7714-7E96-429D-8CFE-CBCFB269DC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10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AC9B78-FEBB-410B-BC34-D7F89439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27635">
            <a:off x="967652" y="2312164"/>
            <a:ext cx="3498979" cy="245644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IL SOGGETTO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836E62-3931-41B1-BEDA-2E4BA2BF7C7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it-IT" sz="2000" dirty="0"/>
              <a:t>il</a:t>
            </a:r>
            <a:r>
              <a:rPr lang="it-IT" sz="2000" b="1" dirty="0"/>
              <a:t> </a:t>
            </a:r>
            <a:r>
              <a:rPr lang="it-IT" sz="2800" b="1" dirty="0"/>
              <a:t>soggetto</a:t>
            </a:r>
            <a:r>
              <a:rPr lang="it-IT" sz="2000" b="1" dirty="0"/>
              <a:t> è</a:t>
            </a:r>
            <a:r>
              <a:rPr lang="it-IT" sz="2000" dirty="0"/>
              <a:t> l’elemento di cui si parla e a cui si riferisce il predicato. il soggetto può essere una persona, un animale o una cosa e può compiere o subire l’azione espressa dal predicato oppure trovarsi in una certa condizione o avere una certa </a:t>
            </a:r>
            <a:r>
              <a:rPr lang="it-IT" sz="2000" dirty="0" err="1"/>
              <a:t>qualita’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723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A93AA-A2AF-4D43-8ADD-6AFF3609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986822">
            <a:off x="888631" y="2349925"/>
            <a:ext cx="3498979" cy="245644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Il soggetto </a:t>
            </a:r>
            <a:r>
              <a:rPr lang="it-IT" sz="3100" dirty="0"/>
              <a:t>può essere rappresentato da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F7B1EF-CDFB-420B-8831-968B0C375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688622"/>
            <a:ext cx="6281873" cy="536318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endParaRPr lang="it-IT" dirty="0"/>
          </a:p>
          <a:p>
            <a:r>
              <a:rPr lang="it-IT" b="1" dirty="0"/>
              <a:t>UN ARTICOLO</a:t>
            </a:r>
            <a:r>
              <a:rPr lang="it-IT" dirty="0"/>
              <a:t>	- </a:t>
            </a:r>
            <a:r>
              <a:rPr lang="it-IT" b="1" dirty="0"/>
              <a:t>Il</a:t>
            </a:r>
            <a:r>
              <a:rPr lang="it-IT" dirty="0"/>
              <a:t> è un articolo indeterminativo</a:t>
            </a:r>
          </a:p>
          <a:p>
            <a:r>
              <a:rPr lang="it-IT" b="1" dirty="0"/>
              <a:t>UN NOME</a:t>
            </a:r>
            <a:r>
              <a:rPr lang="it-IT" dirty="0"/>
              <a:t>	- </a:t>
            </a:r>
            <a:r>
              <a:rPr lang="it-IT" b="1" dirty="0"/>
              <a:t>Antonella</a:t>
            </a:r>
            <a:r>
              <a:rPr lang="it-IT" dirty="0"/>
              <a:t> è partita oggi</a:t>
            </a:r>
          </a:p>
          <a:p>
            <a:r>
              <a:rPr lang="it-IT" b="1" dirty="0"/>
              <a:t>UN AGGETTIVO </a:t>
            </a:r>
            <a:r>
              <a:rPr lang="it-IT" dirty="0"/>
              <a:t>– </a:t>
            </a:r>
            <a:r>
              <a:rPr lang="it-IT" b="1" dirty="0"/>
              <a:t>Il bello </a:t>
            </a:r>
            <a:r>
              <a:rPr lang="it-IT" dirty="0"/>
              <a:t>piace a tutti</a:t>
            </a:r>
          </a:p>
          <a:p>
            <a:r>
              <a:rPr lang="it-IT" b="1" dirty="0"/>
              <a:t>UN PRONOME </a:t>
            </a:r>
            <a:r>
              <a:rPr lang="it-IT" dirty="0"/>
              <a:t>– </a:t>
            </a:r>
            <a:r>
              <a:rPr lang="it-IT" b="1" dirty="0"/>
              <a:t>Io</a:t>
            </a:r>
            <a:r>
              <a:rPr lang="it-IT" dirty="0"/>
              <a:t> mangio</a:t>
            </a:r>
          </a:p>
          <a:p>
            <a:r>
              <a:rPr lang="it-IT" b="1" dirty="0"/>
              <a:t>UN VERBO </a:t>
            </a:r>
            <a:r>
              <a:rPr lang="it-IT" dirty="0"/>
              <a:t>– </a:t>
            </a:r>
            <a:r>
              <a:rPr lang="it-IT" b="1" dirty="0"/>
              <a:t>Lavorare</a:t>
            </a:r>
            <a:r>
              <a:rPr lang="it-IT" dirty="0"/>
              <a:t> stanca</a:t>
            </a:r>
          </a:p>
          <a:p>
            <a:r>
              <a:rPr lang="it-IT" b="1" dirty="0"/>
              <a:t>UN AVVERBIO </a:t>
            </a:r>
            <a:r>
              <a:rPr lang="it-IT" dirty="0"/>
              <a:t>–</a:t>
            </a:r>
            <a:r>
              <a:rPr lang="it-IT" b="1" dirty="0"/>
              <a:t>Spesso</a:t>
            </a:r>
            <a:r>
              <a:rPr lang="it-IT" dirty="0"/>
              <a:t> non significa sempre</a:t>
            </a:r>
          </a:p>
          <a:p>
            <a:r>
              <a:rPr lang="it-IT" b="1" dirty="0"/>
              <a:t>UNA FRASE INTERA </a:t>
            </a:r>
            <a:r>
              <a:rPr lang="it-IT" dirty="0"/>
              <a:t>– </a:t>
            </a:r>
            <a:r>
              <a:rPr lang="it-IT" b="1" dirty="0"/>
              <a:t>Che tu sia un ragazzo intelligente </a:t>
            </a:r>
            <a:r>
              <a:rPr lang="it-IT" dirty="0"/>
              <a:t>è fuor dubbio</a:t>
            </a:r>
          </a:p>
          <a:p>
            <a:r>
              <a:rPr lang="it-IT" b="1" dirty="0"/>
              <a:t>UNA CONGIUNZIONE- Il se </a:t>
            </a:r>
            <a:r>
              <a:rPr lang="it-IT" dirty="0"/>
              <a:t>era molto frequente nei suoi discorsi</a:t>
            </a:r>
          </a:p>
          <a:p>
            <a:r>
              <a:rPr lang="it-IT" b="1" dirty="0"/>
              <a:t>UN’ INTERIEZIONE </a:t>
            </a:r>
            <a:r>
              <a:rPr lang="it-IT" dirty="0"/>
              <a:t>– </a:t>
            </a:r>
            <a:r>
              <a:rPr lang="it-IT" b="1" dirty="0"/>
              <a:t>Un oh </a:t>
            </a:r>
            <a:r>
              <a:rPr lang="it-IT" dirty="0"/>
              <a:t>di meraviglia risuonò nella stanza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384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77C9C4-561A-48C6-A337-9F735029BA71}"/>
              </a:ext>
            </a:extLst>
          </p:cNvPr>
          <p:cNvSpPr txBox="1"/>
          <p:nvPr/>
        </p:nvSpPr>
        <p:spPr>
          <a:xfrm>
            <a:off x="711201" y="790223"/>
            <a:ext cx="9505244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LA POSIZIONE DEL SOGGETTO</a:t>
            </a:r>
          </a:p>
          <a:p>
            <a:endParaRPr lang="it-IT" dirty="0"/>
          </a:p>
          <a:p>
            <a:pPr algn="just"/>
            <a:r>
              <a:rPr lang="it-IT" dirty="0"/>
              <a:t>Nella lingua italiana la posizione del soggetto rispetto al predicato non è fissa. Infatti il soggetto può essere collocato prima o dopo il predicato.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Di solito però: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Il soggetto precede il predicato e si trova all’inizio della proposizione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Andrea</a:t>
            </a:r>
            <a:r>
              <a:rPr lang="it-IT" dirty="0"/>
              <a:t> è stato promosso.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Il soggetto è collocato dopo il predicato solo quando gli si vuole dare un particolare rilievo</a:t>
            </a:r>
            <a:r>
              <a:rPr lang="it-IT" dirty="0"/>
              <a:t>:  E’ stato </a:t>
            </a:r>
            <a:r>
              <a:rPr lang="it-IT" dirty="0">
                <a:solidFill>
                  <a:srgbClr val="FF0000"/>
                </a:solidFill>
              </a:rPr>
              <a:t>Carlo</a:t>
            </a:r>
            <a:r>
              <a:rPr lang="it-IT" dirty="0"/>
              <a:t> a risolvere il problema. – Ha telefonato </a:t>
            </a:r>
            <a:r>
              <a:rPr lang="it-IT" dirty="0">
                <a:solidFill>
                  <a:srgbClr val="FF0000"/>
                </a:solidFill>
              </a:rPr>
              <a:t>la mamma</a:t>
            </a:r>
            <a:r>
              <a:rPr lang="it-IT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Spesso la diversa posizione del soggetto, prima o dopo il predicato, può far assumere alla proposizione un significato diverso.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Es.: Antonella è partita oggi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dirty="0"/>
              <a:t>Oggi è partita Antonella</a:t>
            </a:r>
          </a:p>
        </p:txBody>
      </p:sp>
    </p:spTree>
    <p:extLst>
      <p:ext uri="{BB962C8B-B14F-4D97-AF65-F5344CB8AC3E}">
        <p14:creationId xmlns:p14="http://schemas.microsoft.com/office/powerpoint/2010/main" val="677958181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nte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n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TM16401371[[fn=Atlante]]</Template>
  <TotalTime>1346</TotalTime>
  <Words>693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 Light</vt:lpstr>
      <vt:lpstr>Rockwell</vt:lpstr>
      <vt:lpstr>Wingdings</vt:lpstr>
      <vt:lpstr>Atlante</vt:lpstr>
      <vt:lpstr>LA FRASE E I SUOI FONDAMENTI</vt:lpstr>
      <vt:lpstr>LA PROPOSIZIONE O  FRASE PUO’ ESSERE</vt:lpstr>
      <vt:lpstr>Presentazione standard di PowerPoint</vt:lpstr>
      <vt:lpstr>Come distinguiamo la proposizione o frase semplice dal periodo o frase complessa</vt:lpstr>
      <vt:lpstr>Presentazione standard di PowerPoint</vt:lpstr>
      <vt:lpstr>GLI ELEMENTI FONDAMENTALI DELLA PROPOSIZIONE</vt:lpstr>
      <vt:lpstr>IL SOGGETTO</vt:lpstr>
      <vt:lpstr>Il soggetto può essere rappresentato da:</vt:lpstr>
      <vt:lpstr>Presentazione standard di PowerPoint</vt:lpstr>
      <vt:lpstr>Presentazione standard di PowerPoint</vt:lpstr>
      <vt:lpstr>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FRASE E I SUOI FONDAMENTI</dc:title>
  <dc:creator>cinzia</dc:creator>
  <cp:lastModifiedBy>X</cp:lastModifiedBy>
  <cp:revision>24</cp:revision>
  <dcterms:created xsi:type="dcterms:W3CDTF">2020-02-03T09:53:56Z</dcterms:created>
  <dcterms:modified xsi:type="dcterms:W3CDTF">2020-03-06T20:44:19Z</dcterms:modified>
</cp:coreProperties>
</file>