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755271-CDDA-4E58-AB3A-2939A7D75FB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534D2ED3-6A2A-4F9E-B4A7-3B0179E4529D}">
      <dgm:prSet phldrT="[Testo]"/>
      <dgm:spPr/>
      <dgm:t>
        <a:bodyPr/>
        <a:lstStyle/>
        <a:p>
          <a:r>
            <a:rPr lang="it-IT" b="1" dirty="0" smtClean="0"/>
            <a:t>Rima baciata</a:t>
          </a:r>
          <a:endParaRPr lang="it-IT" b="1" dirty="0"/>
        </a:p>
      </dgm:t>
    </dgm:pt>
    <dgm:pt modelId="{381A44C2-6FB1-4495-90A8-8311FBBD2328}" type="parTrans" cxnId="{08436EDB-EEA9-42E8-B2B6-0990A9DCB9A2}">
      <dgm:prSet/>
      <dgm:spPr/>
      <dgm:t>
        <a:bodyPr/>
        <a:lstStyle/>
        <a:p>
          <a:endParaRPr lang="it-IT"/>
        </a:p>
      </dgm:t>
    </dgm:pt>
    <dgm:pt modelId="{5657CBDB-139F-4904-B38F-94533D7B8D48}" type="sibTrans" cxnId="{08436EDB-EEA9-42E8-B2B6-0990A9DCB9A2}">
      <dgm:prSet/>
      <dgm:spPr/>
      <dgm:t>
        <a:bodyPr/>
        <a:lstStyle/>
        <a:p>
          <a:endParaRPr lang="it-IT"/>
        </a:p>
      </dgm:t>
    </dgm:pt>
    <dgm:pt modelId="{EBE5FC4A-75D6-4174-BEE0-920A0A65429E}">
      <dgm:prSet phldrT="[Testo]"/>
      <dgm:spPr/>
      <dgm:t>
        <a:bodyPr/>
        <a:lstStyle/>
        <a:p>
          <a:r>
            <a:rPr lang="it-IT" b="1" dirty="0" smtClean="0"/>
            <a:t>Rima alternata</a:t>
          </a:r>
          <a:endParaRPr lang="it-IT" b="1" dirty="0"/>
        </a:p>
      </dgm:t>
    </dgm:pt>
    <dgm:pt modelId="{10549126-9A12-4430-9BF1-6F4EC5CEC012}" type="parTrans" cxnId="{AFE968F1-C5EB-455E-B6BE-C3F19609BA82}">
      <dgm:prSet/>
      <dgm:spPr/>
      <dgm:t>
        <a:bodyPr/>
        <a:lstStyle/>
        <a:p>
          <a:endParaRPr lang="it-IT"/>
        </a:p>
      </dgm:t>
    </dgm:pt>
    <dgm:pt modelId="{71143C12-6325-4A7F-8751-0D6218C0405D}" type="sibTrans" cxnId="{AFE968F1-C5EB-455E-B6BE-C3F19609BA82}">
      <dgm:prSet/>
      <dgm:spPr/>
      <dgm:t>
        <a:bodyPr/>
        <a:lstStyle/>
        <a:p>
          <a:endParaRPr lang="it-IT"/>
        </a:p>
      </dgm:t>
    </dgm:pt>
    <dgm:pt modelId="{87717497-6F98-47B1-A41E-CE2612FA6E54}">
      <dgm:prSet phldrT="[Testo]"/>
      <dgm:spPr/>
      <dgm:t>
        <a:bodyPr/>
        <a:lstStyle/>
        <a:p>
          <a:r>
            <a:rPr lang="it-IT" b="1" dirty="0" smtClean="0"/>
            <a:t>Rima incrociata</a:t>
          </a:r>
          <a:endParaRPr lang="it-IT" b="1" dirty="0"/>
        </a:p>
      </dgm:t>
    </dgm:pt>
    <dgm:pt modelId="{0C7604B3-8CD9-423B-9DE0-027FA022E7EA}" type="parTrans" cxnId="{01167D98-C5DF-4C54-BA37-DE15494B7F1A}">
      <dgm:prSet/>
      <dgm:spPr/>
      <dgm:t>
        <a:bodyPr/>
        <a:lstStyle/>
        <a:p>
          <a:endParaRPr lang="it-IT"/>
        </a:p>
      </dgm:t>
    </dgm:pt>
    <dgm:pt modelId="{B6E765A3-E3A2-491F-9A48-E55A790C2084}" type="sibTrans" cxnId="{01167D98-C5DF-4C54-BA37-DE15494B7F1A}">
      <dgm:prSet/>
      <dgm:spPr/>
      <dgm:t>
        <a:bodyPr/>
        <a:lstStyle/>
        <a:p>
          <a:endParaRPr lang="it-IT"/>
        </a:p>
      </dgm:t>
    </dgm:pt>
    <dgm:pt modelId="{8D7508A0-5382-4922-BDD8-83807DC42EA3}">
      <dgm:prSet phldrT="[Testo]"/>
      <dgm:spPr/>
      <dgm:t>
        <a:bodyPr/>
        <a:lstStyle/>
        <a:p>
          <a:r>
            <a:rPr lang="it-IT" b="1" dirty="0" smtClean="0"/>
            <a:t>Rima incatenata</a:t>
          </a:r>
          <a:endParaRPr lang="it-IT" b="1" dirty="0"/>
        </a:p>
      </dgm:t>
    </dgm:pt>
    <dgm:pt modelId="{88DEECD8-B6B7-42AB-877A-F45142FB4A0B}" type="parTrans" cxnId="{4BF38DB5-20F8-4C8D-AE04-EC50C74A4AE8}">
      <dgm:prSet/>
      <dgm:spPr/>
      <dgm:t>
        <a:bodyPr/>
        <a:lstStyle/>
        <a:p>
          <a:endParaRPr lang="it-IT"/>
        </a:p>
      </dgm:t>
    </dgm:pt>
    <dgm:pt modelId="{F31CDBA4-22E3-488D-900F-518A6E362A40}" type="sibTrans" cxnId="{4BF38DB5-20F8-4C8D-AE04-EC50C74A4AE8}">
      <dgm:prSet/>
      <dgm:spPr/>
      <dgm:t>
        <a:bodyPr/>
        <a:lstStyle/>
        <a:p>
          <a:endParaRPr lang="it-IT"/>
        </a:p>
      </dgm:t>
    </dgm:pt>
    <dgm:pt modelId="{250F7CB0-05F1-49A4-A324-F6D5D0E57A53}" type="pres">
      <dgm:prSet presAssocID="{73755271-CDDA-4E58-AB3A-2939A7D75FBE}" presName="linear" presStyleCnt="0">
        <dgm:presLayoutVars>
          <dgm:dir/>
          <dgm:animLvl val="lvl"/>
          <dgm:resizeHandles val="exact"/>
        </dgm:presLayoutVars>
      </dgm:prSet>
      <dgm:spPr/>
      <dgm:t>
        <a:bodyPr/>
        <a:lstStyle/>
        <a:p>
          <a:endParaRPr lang="it-IT"/>
        </a:p>
      </dgm:t>
    </dgm:pt>
    <dgm:pt modelId="{9A2F39C6-B764-4173-BF5E-5D7D18E340F2}" type="pres">
      <dgm:prSet presAssocID="{534D2ED3-6A2A-4F9E-B4A7-3B0179E4529D}" presName="parentLin" presStyleCnt="0"/>
      <dgm:spPr/>
    </dgm:pt>
    <dgm:pt modelId="{43B7702F-DE76-4D50-9ED5-5EC437D1E0CE}" type="pres">
      <dgm:prSet presAssocID="{534D2ED3-6A2A-4F9E-B4A7-3B0179E4529D}" presName="parentLeftMargin" presStyleLbl="node1" presStyleIdx="0" presStyleCnt="4"/>
      <dgm:spPr/>
      <dgm:t>
        <a:bodyPr/>
        <a:lstStyle/>
        <a:p>
          <a:endParaRPr lang="it-IT"/>
        </a:p>
      </dgm:t>
    </dgm:pt>
    <dgm:pt modelId="{7E6B01A3-78E8-4BFE-A441-DDBBCA679177}" type="pres">
      <dgm:prSet presAssocID="{534D2ED3-6A2A-4F9E-B4A7-3B0179E4529D}" presName="parentText" presStyleLbl="node1" presStyleIdx="0" presStyleCnt="4" custLinFactNeighborX="9369" custLinFactNeighborY="-10341">
        <dgm:presLayoutVars>
          <dgm:chMax val="0"/>
          <dgm:bulletEnabled val="1"/>
        </dgm:presLayoutVars>
      </dgm:prSet>
      <dgm:spPr/>
      <dgm:t>
        <a:bodyPr/>
        <a:lstStyle/>
        <a:p>
          <a:endParaRPr lang="it-IT"/>
        </a:p>
      </dgm:t>
    </dgm:pt>
    <dgm:pt modelId="{99F5A27D-5CCD-490C-B992-30DFDDA556D9}" type="pres">
      <dgm:prSet presAssocID="{534D2ED3-6A2A-4F9E-B4A7-3B0179E4529D}" presName="negativeSpace" presStyleCnt="0"/>
      <dgm:spPr/>
    </dgm:pt>
    <dgm:pt modelId="{375F2757-6DB5-44E0-B478-A1391502813A}" type="pres">
      <dgm:prSet presAssocID="{534D2ED3-6A2A-4F9E-B4A7-3B0179E4529D}" presName="childText" presStyleLbl="conFgAcc1" presStyleIdx="0" presStyleCnt="4">
        <dgm:presLayoutVars>
          <dgm:bulletEnabled val="1"/>
        </dgm:presLayoutVars>
      </dgm:prSet>
      <dgm:spPr/>
    </dgm:pt>
    <dgm:pt modelId="{3855CDCC-D134-46CC-8602-0F126586BFA5}" type="pres">
      <dgm:prSet presAssocID="{5657CBDB-139F-4904-B38F-94533D7B8D48}" presName="spaceBetweenRectangles" presStyleCnt="0"/>
      <dgm:spPr/>
    </dgm:pt>
    <dgm:pt modelId="{446DB1D1-7F4A-4268-98E6-6A8F86123911}" type="pres">
      <dgm:prSet presAssocID="{EBE5FC4A-75D6-4174-BEE0-920A0A65429E}" presName="parentLin" presStyleCnt="0"/>
      <dgm:spPr/>
    </dgm:pt>
    <dgm:pt modelId="{34DD98BC-1EF3-4DFC-8E63-82C8D9878322}" type="pres">
      <dgm:prSet presAssocID="{EBE5FC4A-75D6-4174-BEE0-920A0A65429E}" presName="parentLeftMargin" presStyleLbl="node1" presStyleIdx="0" presStyleCnt="4"/>
      <dgm:spPr/>
      <dgm:t>
        <a:bodyPr/>
        <a:lstStyle/>
        <a:p>
          <a:endParaRPr lang="it-IT"/>
        </a:p>
      </dgm:t>
    </dgm:pt>
    <dgm:pt modelId="{AA631C3D-C7E0-41DF-8C9C-E2EEDBC2F7CD}" type="pres">
      <dgm:prSet presAssocID="{EBE5FC4A-75D6-4174-BEE0-920A0A65429E}" presName="parentText" presStyleLbl="node1" presStyleIdx="1" presStyleCnt="4" custLinFactNeighborX="40626" custLinFactNeighborY="14315">
        <dgm:presLayoutVars>
          <dgm:chMax val="0"/>
          <dgm:bulletEnabled val="1"/>
        </dgm:presLayoutVars>
      </dgm:prSet>
      <dgm:spPr/>
      <dgm:t>
        <a:bodyPr/>
        <a:lstStyle/>
        <a:p>
          <a:endParaRPr lang="it-IT"/>
        </a:p>
      </dgm:t>
    </dgm:pt>
    <dgm:pt modelId="{45A5F8F4-4AC9-4A15-A983-9060E1EC8727}" type="pres">
      <dgm:prSet presAssocID="{EBE5FC4A-75D6-4174-BEE0-920A0A65429E}" presName="negativeSpace" presStyleCnt="0"/>
      <dgm:spPr/>
    </dgm:pt>
    <dgm:pt modelId="{6AE60127-BC28-4D87-B418-2471A5B9C753}" type="pres">
      <dgm:prSet presAssocID="{EBE5FC4A-75D6-4174-BEE0-920A0A65429E}" presName="childText" presStyleLbl="conFgAcc1" presStyleIdx="1" presStyleCnt="4">
        <dgm:presLayoutVars>
          <dgm:bulletEnabled val="1"/>
        </dgm:presLayoutVars>
      </dgm:prSet>
      <dgm:spPr/>
    </dgm:pt>
    <dgm:pt modelId="{D33E5B6E-D165-4321-8179-64249AAB1FB1}" type="pres">
      <dgm:prSet presAssocID="{71143C12-6325-4A7F-8751-0D6218C0405D}" presName="spaceBetweenRectangles" presStyleCnt="0"/>
      <dgm:spPr/>
    </dgm:pt>
    <dgm:pt modelId="{3899A58A-406C-492D-8D1D-6D82C8CDD609}" type="pres">
      <dgm:prSet presAssocID="{87717497-6F98-47B1-A41E-CE2612FA6E54}" presName="parentLin" presStyleCnt="0"/>
      <dgm:spPr/>
    </dgm:pt>
    <dgm:pt modelId="{AC66BB28-7BF5-489A-9A5D-92E648770D55}" type="pres">
      <dgm:prSet presAssocID="{87717497-6F98-47B1-A41E-CE2612FA6E54}" presName="parentLeftMargin" presStyleLbl="node1" presStyleIdx="1" presStyleCnt="4"/>
      <dgm:spPr/>
      <dgm:t>
        <a:bodyPr/>
        <a:lstStyle/>
        <a:p>
          <a:endParaRPr lang="it-IT"/>
        </a:p>
      </dgm:t>
    </dgm:pt>
    <dgm:pt modelId="{AD75E92E-9209-470D-A1E7-B68B34E0D9E7}" type="pres">
      <dgm:prSet presAssocID="{87717497-6F98-47B1-A41E-CE2612FA6E54}" presName="parentText" presStyleLbl="node1" presStyleIdx="2" presStyleCnt="4">
        <dgm:presLayoutVars>
          <dgm:chMax val="0"/>
          <dgm:bulletEnabled val="1"/>
        </dgm:presLayoutVars>
      </dgm:prSet>
      <dgm:spPr/>
      <dgm:t>
        <a:bodyPr/>
        <a:lstStyle/>
        <a:p>
          <a:endParaRPr lang="it-IT"/>
        </a:p>
      </dgm:t>
    </dgm:pt>
    <dgm:pt modelId="{F28A0CE1-C398-441E-B3E9-EC97EDCBCB56}" type="pres">
      <dgm:prSet presAssocID="{87717497-6F98-47B1-A41E-CE2612FA6E54}" presName="negativeSpace" presStyleCnt="0"/>
      <dgm:spPr/>
    </dgm:pt>
    <dgm:pt modelId="{25C219C4-AD30-4593-A0A4-33CDF1856F00}" type="pres">
      <dgm:prSet presAssocID="{87717497-6F98-47B1-A41E-CE2612FA6E54}" presName="childText" presStyleLbl="conFgAcc1" presStyleIdx="2" presStyleCnt="4">
        <dgm:presLayoutVars>
          <dgm:bulletEnabled val="1"/>
        </dgm:presLayoutVars>
      </dgm:prSet>
      <dgm:spPr/>
    </dgm:pt>
    <dgm:pt modelId="{A0ECD433-C29E-496A-B3EA-8AB13928987A}" type="pres">
      <dgm:prSet presAssocID="{B6E765A3-E3A2-491F-9A48-E55A790C2084}" presName="spaceBetweenRectangles" presStyleCnt="0"/>
      <dgm:spPr/>
    </dgm:pt>
    <dgm:pt modelId="{6B93D5F7-5978-4A47-82B4-BFC28BD84C2F}" type="pres">
      <dgm:prSet presAssocID="{8D7508A0-5382-4922-BDD8-83807DC42EA3}" presName="parentLin" presStyleCnt="0"/>
      <dgm:spPr/>
    </dgm:pt>
    <dgm:pt modelId="{5774E966-7A76-48E9-80C9-FF011C49B90A}" type="pres">
      <dgm:prSet presAssocID="{8D7508A0-5382-4922-BDD8-83807DC42EA3}" presName="parentLeftMargin" presStyleLbl="node1" presStyleIdx="2" presStyleCnt="4"/>
      <dgm:spPr/>
      <dgm:t>
        <a:bodyPr/>
        <a:lstStyle/>
        <a:p>
          <a:endParaRPr lang="it-IT"/>
        </a:p>
      </dgm:t>
    </dgm:pt>
    <dgm:pt modelId="{A59D2BB5-DFFA-4E93-81C4-E69F0DE14717}" type="pres">
      <dgm:prSet presAssocID="{8D7508A0-5382-4922-BDD8-83807DC42EA3}" presName="parentText" presStyleLbl="node1" presStyleIdx="3" presStyleCnt="4">
        <dgm:presLayoutVars>
          <dgm:chMax val="0"/>
          <dgm:bulletEnabled val="1"/>
        </dgm:presLayoutVars>
      </dgm:prSet>
      <dgm:spPr/>
      <dgm:t>
        <a:bodyPr/>
        <a:lstStyle/>
        <a:p>
          <a:endParaRPr lang="it-IT"/>
        </a:p>
      </dgm:t>
    </dgm:pt>
    <dgm:pt modelId="{B0868D5A-26B0-4BEC-B716-C5C844A16EB0}" type="pres">
      <dgm:prSet presAssocID="{8D7508A0-5382-4922-BDD8-83807DC42EA3}" presName="negativeSpace" presStyleCnt="0"/>
      <dgm:spPr/>
    </dgm:pt>
    <dgm:pt modelId="{CB13C70B-B477-4E00-AAA7-11784E6BCD6F}" type="pres">
      <dgm:prSet presAssocID="{8D7508A0-5382-4922-BDD8-83807DC42EA3}" presName="childText" presStyleLbl="conFgAcc1" presStyleIdx="3" presStyleCnt="4">
        <dgm:presLayoutVars>
          <dgm:bulletEnabled val="1"/>
        </dgm:presLayoutVars>
      </dgm:prSet>
      <dgm:spPr/>
    </dgm:pt>
  </dgm:ptLst>
  <dgm:cxnLst>
    <dgm:cxn modelId="{C6F4336E-1D46-4ED6-96AF-6B322873E7E4}" type="presOf" srcId="{EBE5FC4A-75D6-4174-BEE0-920A0A65429E}" destId="{34DD98BC-1EF3-4DFC-8E63-82C8D9878322}" srcOrd="0" destOrd="0" presId="urn:microsoft.com/office/officeart/2005/8/layout/list1"/>
    <dgm:cxn modelId="{A9655D6D-3555-4C98-A468-C48F7B2E86D9}" type="presOf" srcId="{8D7508A0-5382-4922-BDD8-83807DC42EA3}" destId="{5774E966-7A76-48E9-80C9-FF011C49B90A}" srcOrd="0" destOrd="0" presId="urn:microsoft.com/office/officeart/2005/8/layout/list1"/>
    <dgm:cxn modelId="{4BF38DB5-20F8-4C8D-AE04-EC50C74A4AE8}" srcId="{73755271-CDDA-4E58-AB3A-2939A7D75FBE}" destId="{8D7508A0-5382-4922-BDD8-83807DC42EA3}" srcOrd="3" destOrd="0" parTransId="{88DEECD8-B6B7-42AB-877A-F45142FB4A0B}" sibTransId="{F31CDBA4-22E3-488D-900F-518A6E362A40}"/>
    <dgm:cxn modelId="{01167D98-C5DF-4C54-BA37-DE15494B7F1A}" srcId="{73755271-CDDA-4E58-AB3A-2939A7D75FBE}" destId="{87717497-6F98-47B1-A41E-CE2612FA6E54}" srcOrd="2" destOrd="0" parTransId="{0C7604B3-8CD9-423B-9DE0-027FA022E7EA}" sibTransId="{B6E765A3-E3A2-491F-9A48-E55A790C2084}"/>
    <dgm:cxn modelId="{2EEA436C-3D30-458C-A3BB-5E4CFA3DBA16}" type="presOf" srcId="{87717497-6F98-47B1-A41E-CE2612FA6E54}" destId="{AC66BB28-7BF5-489A-9A5D-92E648770D55}" srcOrd="0" destOrd="0" presId="urn:microsoft.com/office/officeart/2005/8/layout/list1"/>
    <dgm:cxn modelId="{08436EDB-EEA9-42E8-B2B6-0990A9DCB9A2}" srcId="{73755271-CDDA-4E58-AB3A-2939A7D75FBE}" destId="{534D2ED3-6A2A-4F9E-B4A7-3B0179E4529D}" srcOrd="0" destOrd="0" parTransId="{381A44C2-6FB1-4495-90A8-8311FBBD2328}" sibTransId="{5657CBDB-139F-4904-B38F-94533D7B8D48}"/>
    <dgm:cxn modelId="{819077FD-3CFD-4DFA-BB62-2BD9AABC7A0A}" type="presOf" srcId="{534D2ED3-6A2A-4F9E-B4A7-3B0179E4529D}" destId="{7E6B01A3-78E8-4BFE-A441-DDBBCA679177}" srcOrd="1" destOrd="0" presId="urn:microsoft.com/office/officeart/2005/8/layout/list1"/>
    <dgm:cxn modelId="{BCE087B5-5B97-43C1-98A7-94D80457A306}" type="presOf" srcId="{8D7508A0-5382-4922-BDD8-83807DC42EA3}" destId="{A59D2BB5-DFFA-4E93-81C4-E69F0DE14717}" srcOrd="1" destOrd="0" presId="urn:microsoft.com/office/officeart/2005/8/layout/list1"/>
    <dgm:cxn modelId="{0EFFE96D-7FFE-43F5-B8A1-015E53EC6D2A}" type="presOf" srcId="{EBE5FC4A-75D6-4174-BEE0-920A0A65429E}" destId="{AA631C3D-C7E0-41DF-8C9C-E2EEDBC2F7CD}" srcOrd="1" destOrd="0" presId="urn:microsoft.com/office/officeart/2005/8/layout/list1"/>
    <dgm:cxn modelId="{3D401637-E9F5-4D75-9761-F482E5107D01}" type="presOf" srcId="{87717497-6F98-47B1-A41E-CE2612FA6E54}" destId="{AD75E92E-9209-470D-A1E7-B68B34E0D9E7}" srcOrd="1" destOrd="0" presId="urn:microsoft.com/office/officeart/2005/8/layout/list1"/>
    <dgm:cxn modelId="{52981A08-E4BE-46C6-8A34-D6DE11E3ABDE}" type="presOf" srcId="{534D2ED3-6A2A-4F9E-B4A7-3B0179E4529D}" destId="{43B7702F-DE76-4D50-9ED5-5EC437D1E0CE}" srcOrd="0" destOrd="0" presId="urn:microsoft.com/office/officeart/2005/8/layout/list1"/>
    <dgm:cxn modelId="{AFE968F1-C5EB-455E-B6BE-C3F19609BA82}" srcId="{73755271-CDDA-4E58-AB3A-2939A7D75FBE}" destId="{EBE5FC4A-75D6-4174-BEE0-920A0A65429E}" srcOrd="1" destOrd="0" parTransId="{10549126-9A12-4430-9BF1-6F4EC5CEC012}" sibTransId="{71143C12-6325-4A7F-8751-0D6218C0405D}"/>
    <dgm:cxn modelId="{81A6BB33-A09D-40B9-B864-8811252DAD60}" type="presOf" srcId="{73755271-CDDA-4E58-AB3A-2939A7D75FBE}" destId="{250F7CB0-05F1-49A4-A324-F6D5D0E57A53}" srcOrd="0" destOrd="0" presId="urn:microsoft.com/office/officeart/2005/8/layout/list1"/>
    <dgm:cxn modelId="{34DC570A-B015-4127-ABC6-F1D30132086B}" type="presParOf" srcId="{250F7CB0-05F1-49A4-A324-F6D5D0E57A53}" destId="{9A2F39C6-B764-4173-BF5E-5D7D18E340F2}" srcOrd="0" destOrd="0" presId="urn:microsoft.com/office/officeart/2005/8/layout/list1"/>
    <dgm:cxn modelId="{A5CD5CCF-B672-4205-8551-CD8BD5B85B00}" type="presParOf" srcId="{9A2F39C6-B764-4173-BF5E-5D7D18E340F2}" destId="{43B7702F-DE76-4D50-9ED5-5EC437D1E0CE}" srcOrd="0" destOrd="0" presId="urn:microsoft.com/office/officeart/2005/8/layout/list1"/>
    <dgm:cxn modelId="{B1ED6607-93E9-4717-9237-ACD5DD9F1923}" type="presParOf" srcId="{9A2F39C6-B764-4173-BF5E-5D7D18E340F2}" destId="{7E6B01A3-78E8-4BFE-A441-DDBBCA679177}" srcOrd="1" destOrd="0" presId="urn:microsoft.com/office/officeart/2005/8/layout/list1"/>
    <dgm:cxn modelId="{706B0A78-C848-4EDC-8EED-7C333EEA87A9}" type="presParOf" srcId="{250F7CB0-05F1-49A4-A324-F6D5D0E57A53}" destId="{99F5A27D-5CCD-490C-B992-30DFDDA556D9}" srcOrd="1" destOrd="0" presId="urn:microsoft.com/office/officeart/2005/8/layout/list1"/>
    <dgm:cxn modelId="{9ED96F66-F158-4942-9FC7-4B5D7743F4E6}" type="presParOf" srcId="{250F7CB0-05F1-49A4-A324-F6D5D0E57A53}" destId="{375F2757-6DB5-44E0-B478-A1391502813A}" srcOrd="2" destOrd="0" presId="urn:microsoft.com/office/officeart/2005/8/layout/list1"/>
    <dgm:cxn modelId="{DDA68161-D575-4646-9790-5E1F84D9F668}" type="presParOf" srcId="{250F7CB0-05F1-49A4-A324-F6D5D0E57A53}" destId="{3855CDCC-D134-46CC-8602-0F126586BFA5}" srcOrd="3" destOrd="0" presId="urn:microsoft.com/office/officeart/2005/8/layout/list1"/>
    <dgm:cxn modelId="{218C97A5-62D7-45FF-9084-7572EF860EF3}" type="presParOf" srcId="{250F7CB0-05F1-49A4-A324-F6D5D0E57A53}" destId="{446DB1D1-7F4A-4268-98E6-6A8F86123911}" srcOrd="4" destOrd="0" presId="urn:microsoft.com/office/officeart/2005/8/layout/list1"/>
    <dgm:cxn modelId="{FB5AAF76-C53D-4102-906E-C81CA0442B01}" type="presParOf" srcId="{446DB1D1-7F4A-4268-98E6-6A8F86123911}" destId="{34DD98BC-1EF3-4DFC-8E63-82C8D9878322}" srcOrd="0" destOrd="0" presId="urn:microsoft.com/office/officeart/2005/8/layout/list1"/>
    <dgm:cxn modelId="{D11BCD6D-1E69-456A-8FC4-411BAE93F4DB}" type="presParOf" srcId="{446DB1D1-7F4A-4268-98E6-6A8F86123911}" destId="{AA631C3D-C7E0-41DF-8C9C-E2EEDBC2F7CD}" srcOrd="1" destOrd="0" presId="urn:microsoft.com/office/officeart/2005/8/layout/list1"/>
    <dgm:cxn modelId="{913A2A76-9432-4CAA-8F52-0E88162100E0}" type="presParOf" srcId="{250F7CB0-05F1-49A4-A324-F6D5D0E57A53}" destId="{45A5F8F4-4AC9-4A15-A983-9060E1EC8727}" srcOrd="5" destOrd="0" presId="urn:microsoft.com/office/officeart/2005/8/layout/list1"/>
    <dgm:cxn modelId="{F4D98A9C-B50A-4359-9D98-46A71E510B30}" type="presParOf" srcId="{250F7CB0-05F1-49A4-A324-F6D5D0E57A53}" destId="{6AE60127-BC28-4D87-B418-2471A5B9C753}" srcOrd="6" destOrd="0" presId="urn:microsoft.com/office/officeart/2005/8/layout/list1"/>
    <dgm:cxn modelId="{7C7DC1CC-DC3C-4B88-A47A-CA8E3B012D86}" type="presParOf" srcId="{250F7CB0-05F1-49A4-A324-F6D5D0E57A53}" destId="{D33E5B6E-D165-4321-8179-64249AAB1FB1}" srcOrd="7" destOrd="0" presId="urn:microsoft.com/office/officeart/2005/8/layout/list1"/>
    <dgm:cxn modelId="{790CCD64-241E-4122-861D-4EDC3553C0CC}" type="presParOf" srcId="{250F7CB0-05F1-49A4-A324-F6D5D0E57A53}" destId="{3899A58A-406C-492D-8D1D-6D82C8CDD609}" srcOrd="8" destOrd="0" presId="urn:microsoft.com/office/officeart/2005/8/layout/list1"/>
    <dgm:cxn modelId="{4F8BD868-B213-443B-8FAA-669E1A0179FA}" type="presParOf" srcId="{3899A58A-406C-492D-8D1D-6D82C8CDD609}" destId="{AC66BB28-7BF5-489A-9A5D-92E648770D55}" srcOrd="0" destOrd="0" presId="urn:microsoft.com/office/officeart/2005/8/layout/list1"/>
    <dgm:cxn modelId="{EEE4C421-6D9E-4542-AD38-5686E462CDBA}" type="presParOf" srcId="{3899A58A-406C-492D-8D1D-6D82C8CDD609}" destId="{AD75E92E-9209-470D-A1E7-B68B34E0D9E7}" srcOrd="1" destOrd="0" presId="urn:microsoft.com/office/officeart/2005/8/layout/list1"/>
    <dgm:cxn modelId="{64434810-E735-4CA5-9B02-313A6EDCF3E5}" type="presParOf" srcId="{250F7CB0-05F1-49A4-A324-F6D5D0E57A53}" destId="{F28A0CE1-C398-441E-B3E9-EC97EDCBCB56}" srcOrd="9" destOrd="0" presId="urn:microsoft.com/office/officeart/2005/8/layout/list1"/>
    <dgm:cxn modelId="{BAD9FE09-0E20-441A-856C-33618F85F292}" type="presParOf" srcId="{250F7CB0-05F1-49A4-A324-F6D5D0E57A53}" destId="{25C219C4-AD30-4593-A0A4-33CDF1856F00}" srcOrd="10" destOrd="0" presId="urn:microsoft.com/office/officeart/2005/8/layout/list1"/>
    <dgm:cxn modelId="{02CCAB96-6A56-4B2B-9412-20D6490EA142}" type="presParOf" srcId="{250F7CB0-05F1-49A4-A324-F6D5D0E57A53}" destId="{A0ECD433-C29E-496A-B3EA-8AB13928987A}" srcOrd="11" destOrd="0" presId="urn:microsoft.com/office/officeart/2005/8/layout/list1"/>
    <dgm:cxn modelId="{CBC42C8C-FF6B-4302-9C30-BCB4F69EBE07}" type="presParOf" srcId="{250F7CB0-05F1-49A4-A324-F6D5D0E57A53}" destId="{6B93D5F7-5978-4A47-82B4-BFC28BD84C2F}" srcOrd="12" destOrd="0" presId="urn:microsoft.com/office/officeart/2005/8/layout/list1"/>
    <dgm:cxn modelId="{85D8F985-737E-423D-9E64-3BFB68F1B642}" type="presParOf" srcId="{6B93D5F7-5978-4A47-82B4-BFC28BD84C2F}" destId="{5774E966-7A76-48E9-80C9-FF011C49B90A}" srcOrd="0" destOrd="0" presId="urn:microsoft.com/office/officeart/2005/8/layout/list1"/>
    <dgm:cxn modelId="{BF1D27B8-C87E-4671-8697-FF7E10C155A4}" type="presParOf" srcId="{6B93D5F7-5978-4A47-82B4-BFC28BD84C2F}" destId="{A59D2BB5-DFFA-4E93-81C4-E69F0DE14717}" srcOrd="1" destOrd="0" presId="urn:microsoft.com/office/officeart/2005/8/layout/list1"/>
    <dgm:cxn modelId="{3DC86574-14C7-43CF-8B8C-E4D57324A62F}" type="presParOf" srcId="{250F7CB0-05F1-49A4-A324-F6D5D0E57A53}" destId="{B0868D5A-26B0-4BEC-B716-C5C844A16EB0}" srcOrd="13" destOrd="0" presId="urn:microsoft.com/office/officeart/2005/8/layout/list1"/>
    <dgm:cxn modelId="{4F13D78B-6ABD-40F5-AADB-80B978F0662B}" type="presParOf" srcId="{250F7CB0-05F1-49A4-A324-F6D5D0E57A53}" destId="{CB13C70B-B477-4E00-AAA7-11784E6BCD6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F2757-6DB5-44E0-B478-A1391502813A}">
      <dsp:nvSpPr>
        <dsp:cNvPr id="0" name=""/>
        <dsp:cNvSpPr/>
      </dsp:nvSpPr>
      <dsp:spPr>
        <a:xfrm>
          <a:off x="0" y="338439"/>
          <a:ext cx="6096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6B01A3-78E8-4BFE-A441-DDBBCA679177}">
      <dsp:nvSpPr>
        <dsp:cNvPr id="0" name=""/>
        <dsp:cNvSpPr/>
      </dsp:nvSpPr>
      <dsp:spPr>
        <a:xfrm>
          <a:off x="333356" y="0"/>
          <a:ext cx="42672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44550">
            <a:lnSpc>
              <a:spcPct val="90000"/>
            </a:lnSpc>
            <a:spcBef>
              <a:spcPct val="0"/>
            </a:spcBef>
            <a:spcAft>
              <a:spcPct val="35000"/>
            </a:spcAft>
          </a:pPr>
          <a:r>
            <a:rPr lang="it-IT" sz="1900" b="1" kern="1200" dirty="0" smtClean="0"/>
            <a:t>Rima baciata</a:t>
          </a:r>
          <a:endParaRPr lang="it-IT" sz="1900" b="1" kern="1200" dirty="0"/>
        </a:p>
      </dsp:txBody>
      <dsp:txXfrm>
        <a:off x="360736" y="27380"/>
        <a:ext cx="4212440" cy="506120"/>
      </dsp:txXfrm>
    </dsp:sp>
    <dsp:sp modelId="{6AE60127-BC28-4D87-B418-2471A5B9C753}">
      <dsp:nvSpPr>
        <dsp:cNvPr id="0" name=""/>
        <dsp:cNvSpPr/>
      </dsp:nvSpPr>
      <dsp:spPr>
        <a:xfrm>
          <a:off x="0" y="1200280"/>
          <a:ext cx="6096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631C3D-C7E0-41DF-8C9C-E2EEDBC2F7CD}">
      <dsp:nvSpPr>
        <dsp:cNvPr id="0" name=""/>
        <dsp:cNvSpPr/>
      </dsp:nvSpPr>
      <dsp:spPr>
        <a:xfrm>
          <a:off x="428628" y="1000129"/>
          <a:ext cx="42672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44550">
            <a:lnSpc>
              <a:spcPct val="90000"/>
            </a:lnSpc>
            <a:spcBef>
              <a:spcPct val="0"/>
            </a:spcBef>
            <a:spcAft>
              <a:spcPct val="35000"/>
            </a:spcAft>
          </a:pPr>
          <a:r>
            <a:rPr lang="it-IT" sz="1900" b="1" kern="1200" dirty="0" smtClean="0"/>
            <a:t>Rima alternata</a:t>
          </a:r>
          <a:endParaRPr lang="it-IT" sz="1900" b="1" kern="1200" dirty="0"/>
        </a:p>
      </dsp:txBody>
      <dsp:txXfrm>
        <a:off x="456008" y="1027509"/>
        <a:ext cx="4212440" cy="506120"/>
      </dsp:txXfrm>
    </dsp:sp>
    <dsp:sp modelId="{25C219C4-AD30-4593-A0A4-33CDF1856F00}">
      <dsp:nvSpPr>
        <dsp:cNvPr id="0" name=""/>
        <dsp:cNvSpPr/>
      </dsp:nvSpPr>
      <dsp:spPr>
        <a:xfrm>
          <a:off x="0" y="2062120"/>
          <a:ext cx="6096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75E92E-9209-470D-A1E7-B68B34E0D9E7}">
      <dsp:nvSpPr>
        <dsp:cNvPr id="0" name=""/>
        <dsp:cNvSpPr/>
      </dsp:nvSpPr>
      <dsp:spPr>
        <a:xfrm>
          <a:off x="304800" y="1781680"/>
          <a:ext cx="42672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44550">
            <a:lnSpc>
              <a:spcPct val="90000"/>
            </a:lnSpc>
            <a:spcBef>
              <a:spcPct val="0"/>
            </a:spcBef>
            <a:spcAft>
              <a:spcPct val="35000"/>
            </a:spcAft>
          </a:pPr>
          <a:r>
            <a:rPr lang="it-IT" sz="1900" b="1" kern="1200" dirty="0" smtClean="0"/>
            <a:t>Rima incrociata</a:t>
          </a:r>
          <a:endParaRPr lang="it-IT" sz="1900" b="1" kern="1200" dirty="0"/>
        </a:p>
      </dsp:txBody>
      <dsp:txXfrm>
        <a:off x="332180" y="1809060"/>
        <a:ext cx="4212440" cy="506120"/>
      </dsp:txXfrm>
    </dsp:sp>
    <dsp:sp modelId="{CB13C70B-B477-4E00-AAA7-11784E6BCD6F}">
      <dsp:nvSpPr>
        <dsp:cNvPr id="0" name=""/>
        <dsp:cNvSpPr/>
      </dsp:nvSpPr>
      <dsp:spPr>
        <a:xfrm>
          <a:off x="0" y="2923960"/>
          <a:ext cx="6096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9D2BB5-DFFA-4E93-81C4-E69F0DE14717}">
      <dsp:nvSpPr>
        <dsp:cNvPr id="0" name=""/>
        <dsp:cNvSpPr/>
      </dsp:nvSpPr>
      <dsp:spPr>
        <a:xfrm>
          <a:off x="304800" y="2643520"/>
          <a:ext cx="42672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44550">
            <a:lnSpc>
              <a:spcPct val="90000"/>
            </a:lnSpc>
            <a:spcBef>
              <a:spcPct val="0"/>
            </a:spcBef>
            <a:spcAft>
              <a:spcPct val="35000"/>
            </a:spcAft>
          </a:pPr>
          <a:r>
            <a:rPr lang="it-IT" sz="1900" b="1" kern="1200" dirty="0" smtClean="0"/>
            <a:t>Rima incatenata</a:t>
          </a:r>
          <a:endParaRPr lang="it-IT" sz="1900" b="1" kern="1200" dirty="0"/>
        </a:p>
      </dsp:txBody>
      <dsp:txXfrm>
        <a:off x="332180" y="2670900"/>
        <a:ext cx="421244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Triangolo isosce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540544" y="776288"/>
            <a:ext cx="8062912" cy="1470025"/>
          </a:xfrm>
        </p:spPr>
        <p:txBody>
          <a:bodyPr anchor="b">
            <a:normAutofit/>
          </a:bodyPr>
          <a:lstStyle>
            <a:lvl1pPr algn="r">
              <a:defRPr sz="440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1371600" y="6012656"/>
            <a:ext cx="5791200" cy="365125"/>
          </a:xfrm>
        </p:spPr>
        <p:txBody>
          <a:bodyPr tIns="0" bIns="0" anchor="t"/>
          <a:lstStyle>
            <a:lvl1pPr algn="r">
              <a:defRPr sz="1000"/>
            </a:lvl1pPr>
          </a:lstStyle>
          <a:p>
            <a:fld id="{A45B7379-7F7C-4711-8438-BDAC5271F1DE}" type="datetimeFigureOut">
              <a:rPr lang="it-IT" smtClean="0"/>
              <a:pPr/>
              <a:t>17/02/2020</a:t>
            </a:fld>
            <a:endParaRPr lang="it-IT"/>
          </a:p>
        </p:txBody>
      </p:sp>
      <p:sp>
        <p:nvSpPr>
          <p:cNvPr id="17" name="Segnaposto piè di pagina 16"/>
          <p:cNvSpPr>
            <a:spLocks noGrp="1"/>
          </p:cNvSpPr>
          <p:nvPr>
            <p:ph type="ftr" sz="quarter" idx="11"/>
          </p:nvPr>
        </p:nvSpPr>
        <p:spPr>
          <a:xfrm>
            <a:off x="1371600" y="5650704"/>
            <a:ext cx="5791200" cy="365125"/>
          </a:xfrm>
        </p:spPr>
        <p:txBody>
          <a:bodyPr tIns="0" bIns="0" anchor="b"/>
          <a:lstStyle>
            <a:lvl1pPr algn="r">
              <a:defRPr sz="1100"/>
            </a:lvl1pPr>
          </a:lstStyle>
          <a:p>
            <a:endParaRPr lang="it-IT"/>
          </a:p>
        </p:txBody>
      </p:sp>
      <p:sp>
        <p:nvSpPr>
          <p:cNvPr id="29" name="Segnaposto numero diapositiva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0A80684-3D50-463E-A0B8-9A0518C1B00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45B7379-7F7C-4711-8438-BDAC5271F1DE}"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0A80684-3D50-463E-A0B8-9A0518C1B00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381000"/>
            <a:ext cx="1905000" cy="5486400"/>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381000"/>
            <a:ext cx="6248400" cy="5486400"/>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45B7379-7F7C-4711-8438-BDAC5271F1DE}"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0A80684-3D50-463E-A0B8-9A0518C1B00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67494"/>
            <a:ext cx="8229600" cy="1399032"/>
          </a:xfrm>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457200" y="1882808"/>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4791456" y="6480048"/>
            <a:ext cx="2133600" cy="301752"/>
          </a:xfrm>
        </p:spPr>
        <p:txBody>
          <a:bodyPr/>
          <a:lstStyle/>
          <a:p>
            <a:fld id="{A45B7379-7F7C-4711-8438-BDAC5271F1DE}" type="datetimeFigureOut">
              <a:rPr lang="it-IT" smtClean="0"/>
              <a:pPr/>
              <a:t>17/02/2020</a:t>
            </a:fld>
            <a:endParaRPr lang="it-IT"/>
          </a:p>
        </p:txBody>
      </p:sp>
      <p:sp>
        <p:nvSpPr>
          <p:cNvPr id="5" name="Segnaposto piè di pagina 4"/>
          <p:cNvSpPr>
            <a:spLocks noGrp="1"/>
          </p:cNvSpPr>
          <p:nvPr>
            <p:ph type="ftr" sz="quarter" idx="11"/>
          </p:nvPr>
        </p:nvSpPr>
        <p:spPr>
          <a:xfrm>
            <a:off x="457200" y="6480969"/>
            <a:ext cx="4260056" cy="300831"/>
          </a:xfrm>
        </p:spPr>
        <p:txBody>
          <a:bodyPr/>
          <a:lstStyle/>
          <a:p>
            <a:endParaRPr lang="it-IT"/>
          </a:p>
        </p:txBody>
      </p:sp>
      <p:sp>
        <p:nvSpPr>
          <p:cNvPr id="6" name="Segnaposto numero diapositiva 5"/>
          <p:cNvSpPr>
            <a:spLocks noGrp="1"/>
          </p:cNvSpPr>
          <p:nvPr>
            <p:ph type="sldNum" sz="quarter" idx="12"/>
          </p:nvPr>
        </p:nvSpPr>
        <p:spPr/>
        <p:txBody>
          <a:bodyPr/>
          <a:lstStyle/>
          <a:p>
            <a:fld id="{50A80684-3D50-463E-A0B8-9A0518C1B00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1"/>
      </p:bgRef>
    </p:bg>
    <p:spTree>
      <p:nvGrpSpPr>
        <p:cNvPr id="1" name=""/>
        <p:cNvGrpSpPr/>
        <p:nvPr/>
      </p:nvGrpSpPr>
      <p:grpSpPr>
        <a:xfrm>
          <a:off x="0" y="0"/>
          <a:ext cx="0" cy="0"/>
          <a:chOff x="0" y="0"/>
          <a:chExt cx="0" cy="0"/>
        </a:xfrm>
      </p:grpSpPr>
      <p:sp>
        <p:nvSpPr>
          <p:cNvPr id="9" name="Triangolo rettangolo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olo isosce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egnaposto data 3"/>
          <p:cNvSpPr>
            <a:spLocks noGrp="1"/>
          </p:cNvSpPr>
          <p:nvPr>
            <p:ph type="dt" sz="half" idx="10"/>
          </p:nvPr>
        </p:nvSpPr>
        <p:spPr>
          <a:xfrm>
            <a:off x="6955632" y="6477000"/>
            <a:ext cx="2133600" cy="304800"/>
          </a:xfrm>
        </p:spPr>
        <p:txBody>
          <a:bodyPr/>
          <a:lstStyle/>
          <a:p>
            <a:fld id="{A45B7379-7F7C-4711-8438-BDAC5271F1DE}" type="datetimeFigureOut">
              <a:rPr lang="it-IT" smtClean="0"/>
              <a:pPr/>
              <a:t>17/02/2020</a:t>
            </a:fld>
            <a:endParaRPr lang="it-IT"/>
          </a:p>
        </p:txBody>
      </p:sp>
      <p:sp>
        <p:nvSpPr>
          <p:cNvPr id="5" name="Segnaposto piè di pagina 4"/>
          <p:cNvSpPr>
            <a:spLocks noGrp="1"/>
          </p:cNvSpPr>
          <p:nvPr>
            <p:ph type="ftr" sz="quarter" idx="11"/>
          </p:nvPr>
        </p:nvSpPr>
        <p:spPr>
          <a:xfrm>
            <a:off x="2619376" y="6480969"/>
            <a:ext cx="4260056" cy="300831"/>
          </a:xfrm>
        </p:spPr>
        <p:txBody>
          <a:bodyPr/>
          <a:lstStyle/>
          <a:p>
            <a:endParaRPr lang="it-IT"/>
          </a:p>
        </p:txBody>
      </p:sp>
      <p:sp>
        <p:nvSpPr>
          <p:cNvPr id="6" name="Segnaposto numero diapositiva 5"/>
          <p:cNvSpPr>
            <a:spLocks noGrp="1"/>
          </p:cNvSpPr>
          <p:nvPr>
            <p:ph type="sldNum" sz="quarter" idx="12"/>
          </p:nvPr>
        </p:nvSpPr>
        <p:spPr>
          <a:xfrm>
            <a:off x="8451056" y="809624"/>
            <a:ext cx="502920" cy="300831"/>
          </a:xfrm>
        </p:spPr>
        <p:txBody>
          <a:bodyPr/>
          <a:lstStyle/>
          <a:p>
            <a:fld id="{50A80684-3D50-463E-A0B8-9A0518C1B008}" type="slidenum">
              <a:rPr lang="it-IT" smtClean="0"/>
              <a:pPr/>
              <a:t>‹N›</a:t>
            </a:fld>
            <a:endParaRPr lang="it-IT"/>
          </a:p>
        </p:txBody>
      </p:sp>
      <p:cxnSp>
        <p:nvCxnSpPr>
          <p:cNvPr id="11" name="Connettore 1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ttore 1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olo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marL="0" algn="l">
              <a:defRPr/>
            </a:lvl1p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4791456" y="6480969"/>
            <a:ext cx="2133600" cy="301752"/>
          </a:xfrm>
        </p:spPr>
        <p:txBody>
          <a:bodyPr/>
          <a:lstStyle/>
          <a:p>
            <a:fld id="{A45B7379-7F7C-4711-8438-BDAC5271F1DE}" type="datetimeFigureOut">
              <a:rPr lang="it-IT" smtClean="0"/>
              <a:pPr/>
              <a:t>17/02/2020</a:t>
            </a:fld>
            <a:endParaRPr lang="it-IT"/>
          </a:p>
        </p:txBody>
      </p:sp>
      <p:sp>
        <p:nvSpPr>
          <p:cNvPr id="6" name="Segnaposto piè di pagina 5"/>
          <p:cNvSpPr>
            <a:spLocks noGrp="1"/>
          </p:cNvSpPr>
          <p:nvPr>
            <p:ph type="ftr" sz="quarter" idx="11"/>
          </p:nvPr>
        </p:nvSpPr>
        <p:spPr>
          <a:xfrm>
            <a:off x="457200" y="6480969"/>
            <a:ext cx="4260056" cy="301752"/>
          </a:xfrm>
        </p:spPr>
        <p:txBody>
          <a:bodyPr/>
          <a:lstStyle/>
          <a:p>
            <a:endParaRPr lang="it-IT"/>
          </a:p>
        </p:txBody>
      </p:sp>
      <p:sp>
        <p:nvSpPr>
          <p:cNvPr id="7" name="Segnaposto numero diapositiva 6"/>
          <p:cNvSpPr>
            <a:spLocks noGrp="1"/>
          </p:cNvSpPr>
          <p:nvPr>
            <p:ph type="sldNum" sz="quarter" idx="12"/>
          </p:nvPr>
        </p:nvSpPr>
        <p:spPr>
          <a:xfrm>
            <a:off x="7589520" y="6480969"/>
            <a:ext cx="502920" cy="301752"/>
          </a:xfrm>
        </p:spPr>
        <p:txBody>
          <a:bodyPr/>
          <a:lstStyle/>
          <a:p>
            <a:fld id="{50A80684-3D50-463E-A0B8-9A0518C1B00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a:xfrm>
            <a:off x="4791456" y="6480969"/>
            <a:ext cx="2130552" cy="301752"/>
          </a:xfrm>
        </p:spPr>
        <p:txBody>
          <a:bodyPr/>
          <a:lstStyle/>
          <a:p>
            <a:fld id="{A45B7379-7F7C-4711-8438-BDAC5271F1DE}" type="datetimeFigureOut">
              <a:rPr lang="it-IT" smtClean="0"/>
              <a:pPr/>
              <a:t>17/02/2020</a:t>
            </a:fld>
            <a:endParaRPr lang="it-IT"/>
          </a:p>
        </p:txBody>
      </p:sp>
      <p:sp>
        <p:nvSpPr>
          <p:cNvPr id="8" name="Segnaposto piè di pagina 7"/>
          <p:cNvSpPr>
            <a:spLocks noGrp="1"/>
          </p:cNvSpPr>
          <p:nvPr>
            <p:ph type="ftr" sz="quarter" idx="11"/>
          </p:nvPr>
        </p:nvSpPr>
        <p:spPr>
          <a:xfrm>
            <a:off x="457200" y="6480969"/>
            <a:ext cx="4261104" cy="301752"/>
          </a:xfrm>
        </p:spPr>
        <p:txBody>
          <a:bodyPr/>
          <a:lstStyle/>
          <a:p>
            <a:endParaRPr lang="it-IT"/>
          </a:p>
        </p:txBody>
      </p:sp>
      <p:sp>
        <p:nvSpPr>
          <p:cNvPr id="9" name="Segnaposto numero diapositiva 8"/>
          <p:cNvSpPr>
            <a:spLocks noGrp="1"/>
          </p:cNvSpPr>
          <p:nvPr>
            <p:ph type="sldNum" sz="quarter" idx="12"/>
          </p:nvPr>
        </p:nvSpPr>
        <p:spPr>
          <a:xfrm>
            <a:off x="7589520" y="6483096"/>
            <a:ext cx="502920" cy="301752"/>
          </a:xfrm>
        </p:spPr>
        <p:txBody>
          <a:bodyPr/>
          <a:lstStyle>
            <a:lvl1pPr algn="ctr">
              <a:defRPr/>
            </a:lvl1pPr>
          </a:lstStyle>
          <a:p>
            <a:fld id="{50A80684-3D50-463E-A0B8-9A0518C1B00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0"/>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45B7379-7F7C-4711-8438-BDAC5271F1DE}" type="datetimeFigureOut">
              <a:rPr lang="it-IT" smtClean="0"/>
              <a:pPr/>
              <a:t>17/02/2020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0A80684-3D50-463E-A0B8-9A0518C1B00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791456" y="6480969"/>
            <a:ext cx="2133600" cy="301752"/>
          </a:xfrm>
        </p:spPr>
        <p:txBody>
          <a:bodyPr/>
          <a:lstStyle/>
          <a:p>
            <a:fld id="{A45B7379-7F7C-4711-8438-BDAC5271F1DE}" type="datetimeFigureOut">
              <a:rPr lang="it-IT" smtClean="0"/>
              <a:pPr/>
              <a:t>17/02/2020</a:t>
            </a:fld>
            <a:endParaRPr lang="it-IT"/>
          </a:p>
        </p:txBody>
      </p:sp>
      <p:sp>
        <p:nvSpPr>
          <p:cNvPr id="3" name="Segnaposto piè di pagina 2"/>
          <p:cNvSpPr>
            <a:spLocks noGrp="1"/>
          </p:cNvSpPr>
          <p:nvPr>
            <p:ph type="ftr" sz="quarter" idx="11"/>
          </p:nvPr>
        </p:nvSpPr>
        <p:spPr>
          <a:xfrm>
            <a:off x="457200" y="6481890"/>
            <a:ext cx="4260056" cy="300831"/>
          </a:xfrm>
        </p:spPr>
        <p:txBody>
          <a:bodyPr/>
          <a:lstStyle/>
          <a:p>
            <a:endParaRPr lang="it-IT"/>
          </a:p>
        </p:txBody>
      </p:sp>
      <p:sp>
        <p:nvSpPr>
          <p:cNvPr id="4" name="Segnaposto numero diapositiva 3"/>
          <p:cNvSpPr>
            <a:spLocks noGrp="1"/>
          </p:cNvSpPr>
          <p:nvPr>
            <p:ph type="sldNum" sz="quarter" idx="12"/>
          </p:nvPr>
        </p:nvSpPr>
        <p:spPr>
          <a:xfrm>
            <a:off x="7589520" y="6480969"/>
            <a:ext cx="502920" cy="301752"/>
          </a:xfrm>
        </p:spPr>
        <p:txBody>
          <a:bodyPr/>
          <a:lstStyle/>
          <a:p>
            <a:fld id="{50A80684-3D50-463E-A0B8-9A0518C1B00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278976" y="6556248"/>
            <a:ext cx="2133600" cy="301752"/>
          </a:xfrm>
        </p:spPr>
        <p:txBody>
          <a:bodyPr/>
          <a:lstStyle>
            <a:lvl1pPr>
              <a:defRPr sz="900"/>
            </a:lvl1pPr>
          </a:lstStyle>
          <a:p>
            <a:fld id="{A45B7379-7F7C-4711-8438-BDAC5271F1DE}" type="datetimeFigureOut">
              <a:rPr lang="it-IT" smtClean="0"/>
              <a:pPr/>
              <a:t>17/02/2020</a:t>
            </a:fld>
            <a:endParaRPr lang="it-IT"/>
          </a:p>
        </p:txBody>
      </p:sp>
      <p:sp>
        <p:nvSpPr>
          <p:cNvPr id="6" name="Segnaposto piè di pagina 5"/>
          <p:cNvSpPr>
            <a:spLocks noGrp="1"/>
          </p:cNvSpPr>
          <p:nvPr>
            <p:ph type="ftr" sz="quarter" idx="11"/>
          </p:nvPr>
        </p:nvSpPr>
        <p:spPr>
          <a:xfrm>
            <a:off x="1135856" y="6556248"/>
            <a:ext cx="5143120" cy="301752"/>
          </a:xfrm>
        </p:spPr>
        <p:txBody>
          <a:bodyPr/>
          <a:lstStyle>
            <a:lvl1pPr>
              <a:defRPr sz="900"/>
            </a:lvl1pPr>
          </a:lstStyle>
          <a:p>
            <a:endParaRPr lang="it-IT"/>
          </a:p>
        </p:txBody>
      </p:sp>
      <p:sp>
        <p:nvSpPr>
          <p:cNvPr id="7" name="Segnaposto numero diapositiva 6"/>
          <p:cNvSpPr>
            <a:spLocks noGrp="1"/>
          </p:cNvSpPr>
          <p:nvPr>
            <p:ph type="sldNum" sz="quarter" idx="12"/>
          </p:nvPr>
        </p:nvSpPr>
        <p:spPr>
          <a:xfrm>
            <a:off x="8410576" y="6556248"/>
            <a:ext cx="502920" cy="301752"/>
          </a:xfrm>
        </p:spPr>
        <p:txBody>
          <a:bodyPr/>
          <a:lstStyle>
            <a:lvl1pPr>
              <a:defRPr sz="900"/>
            </a:lvl1pPr>
          </a:lstStyle>
          <a:p>
            <a:fld id="{50A80684-3D50-463E-A0B8-9A0518C1B00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6108192" y="6556248"/>
            <a:ext cx="2103120" cy="301752"/>
          </a:xfrm>
        </p:spPr>
        <p:txBody>
          <a:bodyPr/>
          <a:lstStyle>
            <a:lvl1pPr>
              <a:defRPr sz="900"/>
            </a:lvl1pPr>
          </a:lstStyle>
          <a:p>
            <a:fld id="{A45B7379-7F7C-4711-8438-BDAC5271F1DE}" type="datetimeFigureOut">
              <a:rPr lang="it-IT" smtClean="0"/>
              <a:pPr/>
              <a:t>17/02/2020</a:t>
            </a:fld>
            <a:endParaRPr lang="it-IT"/>
          </a:p>
        </p:txBody>
      </p:sp>
      <p:sp>
        <p:nvSpPr>
          <p:cNvPr id="6" name="Segnaposto piè di pagina 5"/>
          <p:cNvSpPr>
            <a:spLocks noGrp="1"/>
          </p:cNvSpPr>
          <p:nvPr>
            <p:ph type="ftr" sz="quarter" idx="11"/>
          </p:nvPr>
        </p:nvSpPr>
        <p:spPr>
          <a:xfrm>
            <a:off x="1170432" y="6557169"/>
            <a:ext cx="4948072" cy="301752"/>
          </a:xfrm>
        </p:spPr>
        <p:txBody>
          <a:bodyPr/>
          <a:lstStyle>
            <a:lvl1pPr>
              <a:defRPr sz="900"/>
            </a:lvl1pPr>
          </a:lstStyle>
          <a:p>
            <a:endParaRPr lang="it-IT"/>
          </a:p>
        </p:txBody>
      </p:sp>
      <p:sp>
        <p:nvSpPr>
          <p:cNvPr id="7" name="Segnaposto numero diapositiva 6"/>
          <p:cNvSpPr>
            <a:spLocks noGrp="1"/>
          </p:cNvSpPr>
          <p:nvPr>
            <p:ph type="sldNum" sz="quarter" idx="12"/>
          </p:nvPr>
        </p:nvSpPr>
        <p:spPr>
          <a:xfrm>
            <a:off x="8217192" y="6556248"/>
            <a:ext cx="365760" cy="301752"/>
          </a:xfrm>
        </p:spPr>
        <p:txBody>
          <a:bodyPr/>
          <a:lstStyle>
            <a:lvl1pPr algn="ctr">
              <a:defRPr sz="900"/>
            </a:lvl1pPr>
          </a:lstStyle>
          <a:p>
            <a:fld id="{50A80684-3D50-463E-A0B8-9A0518C1B00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olo rettangolo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ttore 1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ttore 1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egnaposto titolo 21"/>
          <p:cNvSpPr>
            <a:spLocks noGrp="1"/>
          </p:cNvSpPr>
          <p:nvPr>
            <p:ph type="title"/>
          </p:nvPr>
        </p:nvSpPr>
        <p:spPr>
          <a:xfrm>
            <a:off x="457200" y="267494"/>
            <a:ext cx="8229600" cy="1399032"/>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45B7379-7F7C-4711-8438-BDAC5271F1DE}" type="datetimeFigureOut">
              <a:rPr lang="it-IT" smtClean="0"/>
              <a:pPr/>
              <a:t>17/02/2020</a:t>
            </a:fld>
            <a:endParaRPr lang="it-IT"/>
          </a:p>
        </p:txBody>
      </p:sp>
      <p:sp>
        <p:nvSpPr>
          <p:cNvPr id="3" name="Segnaposto piè di pagina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it-IT"/>
          </a:p>
        </p:txBody>
      </p:sp>
      <p:sp>
        <p:nvSpPr>
          <p:cNvPr id="23" name="Segnaposto numero diapositiva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0A80684-3D50-463E-A0B8-9A0518C1B008}"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testo poetico e le forme metriche</a:t>
            </a:r>
            <a:endParaRPr lang="it-IT" dirty="0"/>
          </a:p>
        </p:txBody>
      </p:sp>
      <p:sp>
        <p:nvSpPr>
          <p:cNvPr id="3" name="Sottotitolo 2"/>
          <p:cNvSpPr>
            <a:spLocks noGrp="1"/>
          </p:cNvSpPr>
          <p:nvPr>
            <p:ph type="subTitle" idx="1"/>
          </p:nvPr>
        </p:nvSpPr>
        <p:spPr/>
        <p:txBody>
          <a:bodyPr>
            <a:normAutofit/>
          </a:bodyPr>
          <a:lstStyle/>
          <a:p>
            <a:pPr marL="742950" indent="-742950">
              <a:buFont typeface="+mj-lt"/>
              <a:buAutoNum type="arabicPeriod"/>
            </a:pPr>
            <a:r>
              <a:rPr lang="it-IT" sz="4400" b="1" dirty="0" smtClean="0">
                <a:solidFill>
                  <a:schemeClr val="tx1"/>
                </a:solidFill>
              </a:rPr>
              <a:t>La STROFA</a:t>
            </a:r>
            <a:endParaRPr lang="it-IT" sz="4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RIMA ALTERNATA</a:t>
            </a:r>
            <a:endParaRPr lang="it-IT" dirty="0"/>
          </a:p>
        </p:txBody>
      </p:sp>
      <p:sp>
        <p:nvSpPr>
          <p:cNvPr id="3" name="CasellaDiTesto 2"/>
          <p:cNvSpPr txBox="1"/>
          <p:nvPr/>
        </p:nvSpPr>
        <p:spPr>
          <a:xfrm>
            <a:off x="1428728" y="1571612"/>
            <a:ext cx="6000792" cy="646331"/>
          </a:xfrm>
          <a:prstGeom prst="rect">
            <a:avLst/>
          </a:prstGeom>
          <a:noFill/>
        </p:spPr>
        <p:txBody>
          <a:bodyPr wrap="square" rtlCol="0">
            <a:spAutoFit/>
          </a:bodyPr>
          <a:lstStyle/>
          <a:p>
            <a:r>
              <a:rPr lang="it-IT" dirty="0" smtClean="0"/>
              <a:t>Quando il primo verso rima con il terzo e il secondo con il quarto:</a:t>
            </a:r>
            <a:endParaRPr lang="it-IT" dirty="0"/>
          </a:p>
        </p:txBody>
      </p:sp>
      <p:sp>
        <p:nvSpPr>
          <p:cNvPr id="4" name="CasellaDiTesto 3"/>
          <p:cNvSpPr txBox="1"/>
          <p:nvPr/>
        </p:nvSpPr>
        <p:spPr>
          <a:xfrm>
            <a:off x="1357290" y="2786058"/>
            <a:ext cx="6286544" cy="1200329"/>
          </a:xfrm>
          <a:prstGeom prst="rect">
            <a:avLst/>
          </a:prstGeom>
          <a:noFill/>
        </p:spPr>
        <p:txBody>
          <a:bodyPr wrap="square" rtlCol="0">
            <a:spAutoFit/>
          </a:bodyPr>
          <a:lstStyle/>
          <a:p>
            <a:r>
              <a:rPr lang="it-IT" dirty="0" smtClean="0"/>
              <a:t>Mia madre era al cancello			</a:t>
            </a:r>
            <a:r>
              <a:rPr lang="it-IT" b="1" dirty="0" smtClean="0"/>
              <a:t>A</a:t>
            </a:r>
          </a:p>
          <a:p>
            <a:r>
              <a:rPr lang="it-IT" dirty="0" smtClean="0"/>
              <a:t>che pianto fu! Quante ore!			</a:t>
            </a:r>
            <a:r>
              <a:rPr lang="it-IT" b="1" dirty="0" smtClean="0"/>
              <a:t>B</a:t>
            </a:r>
          </a:p>
          <a:p>
            <a:r>
              <a:rPr lang="it-IT" dirty="0" smtClean="0"/>
              <a:t>lì, sotto il verde ombrello				</a:t>
            </a:r>
            <a:r>
              <a:rPr lang="it-IT" b="1" dirty="0" smtClean="0"/>
              <a:t>A</a:t>
            </a:r>
          </a:p>
          <a:p>
            <a:r>
              <a:rPr lang="it-IT" dirty="0" smtClean="0"/>
              <a:t>della mimosa in fiore!				</a:t>
            </a:r>
            <a:r>
              <a:rPr lang="it-IT" b="1" dirty="0" smtClean="0"/>
              <a:t>B</a:t>
            </a:r>
            <a:endParaRPr lang="it-IT" b="1" dirty="0"/>
          </a:p>
        </p:txBody>
      </p:sp>
      <p:sp>
        <p:nvSpPr>
          <p:cNvPr id="5" name="CasellaDiTesto 4"/>
          <p:cNvSpPr txBox="1"/>
          <p:nvPr/>
        </p:nvSpPr>
        <p:spPr>
          <a:xfrm>
            <a:off x="1500166" y="4500570"/>
            <a:ext cx="5715040" cy="369332"/>
          </a:xfrm>
          <a:prstGeom prst="rect">
            <a:avLst/>
          </a:prstGeom>
          <a:noFill/>
        </p:spPr>
        <p:txBody>
          <a:bodyPr wrap="square" rtlCol="0">
            <a:spAutoFit/>
          </a:bodyPr>
          <a:lstStyle/>
          <a:p>
            <a:r>
              <a:rPr lang="it-IT" i="1" dirty="0" smtClean="0"/>
              <a:t>In questo caso lo schema metrico è: </a:t>
            </a:r>
            <a:r>
              <a:rPr lang="it-IT" b="1" dirty="0" smtClean="0"/>
              <a:t>ABAB</a:t>
            </a:r>
            <a:endParaRPr lang="it-IT"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RIMA INCROCIATA</a:t>
            </a:r>
            <a:endParaRPr lang="it-IT" dirty="0"/>
          </a:p>
        </p:txBody>
      </p:sp>
      <p:sp>
        <p:nvSpPr>
          <p:cNvPr id="3" name="CasellaDiTesto 2"/>
          <p:cNvSpPr txBox="1"/>
          <p:nvPr/>
        </p:nvSpPr>
        <p:spPr>
          <a:xfrm>
            <a:off x="857224" y="1643050"/>
            <a:ext cx="7500990" cy="2031325"/>
          </a:xfrm>
          <a:prstGeom prst="rect">
            <a:avLst/>
          </a:prstGeom>
          <a:noFill/>
        </p:spPr>
        <p:txBody>
          <a:bodyPr wrap="square" rtlCol="0">
            <a:spAutoFit/>
          </a:bodyPr>
          <a:lstStyle/>
          <a:p>
            <a:r>
              <a:rPr lang="it-IT" dirty="0" smtClean="0"/>
              <a:t>Quando il primo verso rima con il quarto e il secondo con il terzo:</a:t>
            </a:r>
          </a:p>
          <a:p>
            <a:endParaRPr lang="it-IT" dirty="0" smtClean="0"/>
          </a:p>
          <a:p>
            <a:endParaRPr lang="it-IT" dirty="0" smtClean="0"/>
          </a:p>
          <a:p>
            <a:r>
              <a:rPr lang="it-IT" i="1" dirty="0" smtClean="0"/>
              <a:t>Quando la terra è d’ombre </a:t>
            </a:r>
            <a:r>
              <a:rPr lang="it-IT" i="1" dirty="0" err="1" smtClean="0"/>
              <a:t>ricoverta</a:t>
            </a:r>
            <a:r>
              <a:rPr lang="it-IT" i="1" dirty="0" smtClean="0"/>
              <a:t>			</a:t>
            </a:r>
            <a:r>
              <a:rPr lang="it-IT" b="1" dirty="0" smtClean="0">
                <a:solidFill>
                  <a:schemeClr val="tx1">
                    <a:lumMod val="95000"/>
                  </a:schemeClr>
                </a:solidFill>
              </a:rPr>
              <a:t>A</a:t>
            </a:r>
          </a:p>
          <a:p>
            <a:r>
              <a:rPr lang="it-IT" i="1" dirty="0" smtClean="0"/>
              <a:t>e soffia il vento, e in su l’arene estreme			</a:t>
            </a:r>
            <a:r>
              <a:rPr lang="it-IT" b="1" dirty="0" smtClean="0">
                <a:solidFill>
                  <a:schemeClr val="tx1">
                    <a:lumMod val="95000"/>
                  </a:schemeClr>
                </a:solidFill>
              </a:rPr>
              <a:t>B</a:t>
            </a:r>
          </a:p>
          <a:p>
            <a:r>
              <a:rPr lang="it-IT" i="1" dirty="0" smtClean="0"/>
              <a:t>L’onda va e vien che mormorando geme		</a:t>
            </a:r>
            <a:r>
              <a:rPr lang="it-IT" b="1" dirty="0" smtClean="0"/>
              <a:t>B</a:t>
            </a:r>
          </a:p>
          <a:p>
            <a:r>
              <a:rPr lang="it-IT" i="1" dirty="0" smtClean="0"/>
              <a:t>e </a:t>
            </a:r>
            <a:r>
              <a:rPr lang="it-IT" i="1" dirty="0" err="1" smtClean="0"/>
              <a:t>appar</a:t>
            </a:r>
            <a:r>
              <a:rPr lang="it-IT" i="1" dirty="0" smtClean="0"/>
              <a:t>  la luna tra le nubi incerta</a:t>
            </a:r>
            <a:r>
              <a:rPr lang="it-IT" dirty="0" smtClean="0"/>
              <a:t>			</a:t>
            </a:r>
            <a:r>
              <a:rPr lang="it-IT" b="1" dirty="0" smtClean="0"/>
              <a:t>A</a:t>
            </a:r>
            <a:endParaRPr lang="it-IT" b="1" dirty="0"/>
          </a:p>
        </p:txBody>
      </p:sp>
      <p:sp>
        <p:nvSpPr>
          <p:cNvPr id="4" name="CasellaDiTesto 3"/>
          <p:cNvSpPr txBox="1"/>
          <p:nvPr/>
        </p:nvSpPr>
        <p:spPr>
          <a:xfrm>
            <a:off x="1000100" y="4286256"/>
            <a:ext cx="6572296" cy="369332"/>
          </a:xfrm>
          <a:prstGeom prst="rect">
            <a:avLst/>
          </a:prstGeom>
          <a:noFill/>
        </p:spPr>
        <p:txBody>
          <a:bodyPr wrap="square" rtlCol="0">
            <a:spAutoFit/>
          </a:bodyPr>
          <a:lstStyle/>
          <a:p>
            <a:r>
              <a:rPr lang="it-IT" dirty="0" smtClean="0"/>
              <a:t>In questo caso lo schema metrico è </a:t>
            </a:r>
            <a:r>
              <a:rPr lang="it-IT" b="1" dirty="0" smtClean="0"/>
              <a:t>ABBA</a:t>
            </a:r>
            <a:endParaRPr lang="it-IT"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RIMA INCATENATA</a:t>
            </a:r>
            <a:endParaRPr lang="it-IT" dirty="0"/>
          </a:p>
        </p:txBody>
      </p:sp>
      <p:sp>
        <p:nvSpPr>
          <p:cNvPr id="3" name="CasellaDiTesto 2"/>
          <p:cNvSpPr txBox="1"/>
          <p:nvPr/>
        </p:nvSpPr>
        <p:spPr>
          <a:xfrm>
            <a:off x="1071538" y="1428737"/>
            <a:ext cx="6929486" cy="3693319"/>
          </a:xfrm>
          <a:prstGeom prst="rect">
            <a:avLst/>
          </a:prstGeom>
          <a:noFill/>
        </p:spPr>
        <p:txBody>
          <a:bodyPr wrap="square" rtlCol="0">
            <a:spAutoFit/>
          </a:bodyPr>
          <a:lstStyle/>
          <a:p>
            <a:r>
              <a:rPr lang="it-IT" dirty="0" smtClean="0"/>
              <a:t>Quando in una serie di terzine, il primo verso della prima terzina rima con il terzo, mentre il secondo verso della prima terzina rima con il primo  verso della seconda terzina, formando tra loro come una catena:</a:t>
            </a:r>
          </a:p>
          <a:p>
            <a:endParaRPr lang="it-IT" dirty="0" smtClean="0"/>
          </a:p>
          <a:p>
            <a:endParaRPr lang="it-IT" dirty="0" smtClean="0"/>
          </a:p>
          <a:p>
            <a:r>
              <a:rPr lang="it-IT" i="1" dirty="0" smtClean="0"/>
              <a:t>Nel mezzo del </a:t>
            </a:r>
            <a:r>
              <a:rPr lang="it-IT" i="1" dirty="0" err="1" smtClean="0"/>
              <a:t>cammin</a:t>
            </a:r>
            <a:r>
              <a:rPr lang="it-IT" i="1" dirty="0" smtClean="0"/>
              <a:t> di nostra vita		</a:t>
            </a:r>
            <a:r>
              <a:rPr lang="it-IT" b="1" dirty="0" smtClean="0"/>
              <a:t>A</a:t>
            </a:r>
          </a:p>
          <a:p>
            <a:r>
              <a:rPr lang="it-IT" i="1" dirty="0" smtClean="0"/>
              <a:t>mi ritrovai per una selva oscura			</a:t>
            </a:r>
            <a:r>
              <a:rPr lang="it-IT" b="1" dirty="0" smtClean="0"/>
              <a:t>B</a:t>
            </a:r>
          </a:p>
          <a:p>
            <a:r>
              <a:rPr lang="it-IT" i="1" dirty="0" smtClean="0"/>
              <a:t>che la dritta via era smarrita			</a:t>
            </a:r>
            <a:r>
              <a:rPr lang="it-IT" b="1" dirty="0" smtClean="0"/>
              <a:t>A</a:t>
            </a:r>
          </a:p>
          <a:p>
            <a:endParaRPr lang="it-IT" i="1" dirty="0" smtClean="0"/>
          </a:p>
          <a:p>
            <a:r>
              <a:rPr lang="it-IT" i="1" dirty="0" smtClean="0"/>
              <a:t>Ahi quanto a dir qual era è cosa dura		</a:t>
            </a:r>
            <a:r>
              <a:rPr lang="it-IT" b="1" dirty="0" smtClean="0"/>
              <a:t>B</a:t>
            </a:r>
          </a:p>
          <a:p>
            <a:r>
              <a:rPr lang="it-IT" i="1" dirty="0" err="1" smtClean="0"/>
              <a:t>esta</a:t>
            </a:r>
            <a:r>
              <a:rPr lang="it-IT" i="1" dirty="0" smtClean="0"/>
              <a:t> selva selvaggia e aspra e forte		</a:t>
            </a:r>
            <a:r>
              <a:rPr lang="it-IT" b="1" dirty="0" smtClean="0"/>
              <a:t>C</a:t>
            </a:r>
          </a:p>
          <a:p>
            <a:r>
              <a:rPr lang="it-IT" i="1" dirty="0" smtClean="0"/>
              <a:t>che nel </a:t>
            </a:r>
            <a:r>
              <a:rPr lang="it-IT" i="1" dirty="0" err="1" smtClean="0"/>
              <a:t>pensier</a:t>
            </a:r>
            <a:r>
              <a:rPr lang="it-IT" i="1" dirty="0" smtClean="0"/>
              <a:t> rinnova la paura	</a:t>
            </a:r>
            <a:r>
              <a:rPr lang="it-IT" dirty="0" smtClean="0"/>
              <a:t>		</a:t>
            </a:r>
            <a:r>
              <a:rPr lang="it-IT" b="1" dirty="0" smtClean="0"/>
              <a:t>B</a:t>
            </a:r>
            <a:r>
              <a:rPr lang="it-IT" dirty="0" smtClean="0"/>
              <a:t>	</a:t>
            </a:r>
            <a:endParaRPr lang="it-IT" dirty="0"/>
          </a:p>
        </p:txBody>
      </p:sp>
      <p:sp>
        <p:nvSpPr>
          <p:cNvPr id="4" name="CasellaDiTesto 3"/>
          <p:cNvSpPr txBox="1"/>
          <p:nvPr/>
        </p:nvSpPr>
        <p:spPr>
          <a:xfrm>
            <a:off x="1285852" y="5572140"/>
            <a:ext cx="6929486" cy="369332"/>
          </a:xfrm>
          <a:prstGeom prst="rect">
            <a:avLst/>
          </a:prstGeom>
          <a:noFill/>
        </p:spPr>
        <p:txBody>
          <a:bodyPr wrap="square" rtlCol="0">
            <a:spAutoFit/>
          </a:bodyPr>
          <a:lstStyle/>
          <a:p>
            <a:r>
              <a:rPr lang="it-IT" dirty="0" smtClean="0"/>
              <a:t>In questo caso lo schema metrico è: </a:t>
            </a:r>
            <a:r>
              <a:rPr lang="it-IT" b="1" dirty="0" smtClean="0"/>
              <a:t>ABA, BCB, </a:t>
            </a:r>
            <a:r>
              <a:rPr lang="it-IT" b="1" dirty="0" err="1" smtClean="0"/>
              <a:t>CDC</a:t>
            </a:r>
            <a:r>
              <a:rPr lang="it-IT" b="1" dirty="0" smtClean="0"/>
              <a:t>,</a:t>
            </a:r>
            <a:r>
              <a:rPr lang="it-IT" dirty="0" smtClean="0"/>
              <a:t> ecc.</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Versi sciolti e versi liberi</a:t>
            </a:r>
            <a:endParaRPr lang="it-IT" dirty="0"/>
          </a:p>
        </p:txBody>
      </p:sp>
      <p:sp>
        <p:nvSpPr>
          <p:cNvPr id="3" name="CasellaDiTesto 2"/>
          <p:cNvSpPr txBox="1"/>
          <p:nvPr/>
        </p:nvSpPr>
        <p:spPr>
          <a:xfrm>
            <a:off x="214282" y="1714488"/>
            <a:ext cx="4000528" cy="3416320"/>
          </a:xfrm>
          <a:prstGeom prst="rect">
            <a:avLst/>
          </a:prstGeom>
          <a:noFill/>
        </p:spPr>
        <p:txBody>
          <a:bodyPr wrap="square" rtlCol="0">
            <a:spAutoFit/>
          </a:bodyPr>
          <a:lstStyle/>
          <a:p>
            <a:pPr>
              <a:buFont typeface="Arial" pitchFamily="34" charset="0"/>
              <a:buChar char="•"/>
            </a:pPr>
            <a:r>
              <a:rPr lang="it-IT" dirty="0" smtClean="0"/>
              <a:t>Quando i versi non sono legati tra loro dalla rima, prendono il nome di </a:t>
            </a:r>
            <a:r>
              <a:rPr lang="it-IT" b="1" dirty="0" smtClean="0">
                <a:solidFill>
                  <a:schemeClr val="accent1">
                    <a:lumMod val="20000"/>
                    <a:lumOff val="80000"/>
                  </a:schemeClr>
                </a:solidFill>
              </a:rPr>
              <a:t>VERSI SCIOLTI</a:t>
            </a:r>
            <a:r>
              <a:rPr lang="it-IT" dirty="0" smtClean="0"/>
              <a:t>.</a:t>
            </a:r>
          </a:p>
          <a:p>
            <a:endParaRPr lang="it-IT" dirty="0" smtClean="0"/>
          </a:p>
          <a:p>
            <a:endParaRPr lang="it-IT" dirty="0" smtClean="0"/>
          </a:p>
          <a:p>
            <a:pPr>
              <a:buFont typeface="Arial" pitchFamily="34" charset="0"/>
              <a:buChar char="•"/>
            </a:pPr>
            <a:r>
              <a:rPr lang="it-IT" dirty="0" smtClean="0"/>
              <a:t>Quando invece, i versi sono di lunghezza diversa, prendono il nome di </a:t>
            </a:r>
            <a:r>
              <a:rPr lang="it-IT" b="1" dirty="0" smtClean="0">
                <a:solidFill>
                  <a:schemeClr val="accent1">
                    <a:lumMod val="20000"/>
                    <a:lumOff val="80000"/>
                  </a:schemeClr>
                </a:solidFill>
              </a:rPr>
              <a:t>VERSI LIBERI</a:t>
            </a:r>
            <a:r>
              <a:rPr lang="it-IT" dirty="0" smtClean="0"/>
              <a:t>.</a:t>
            </a:r>
          </a:p>
          <a:p>
            <a:endParaRPr lang="it-IT" dirty="0" smtClean="0"/>
          </a:p>
          <a:p>
            <a:pPr>
              <a:buFont typeface="Wingdings" pitchFamily="2" charset="2"/>
              <a:buChar char="Ø"/>
            </a:pPr>
            <a:r>
              <a:rPr lang="it-IT" dirty="0" smtClean="0"/>
              <a:t>I </a:t>
            </a:r>
            <a:r>
              <a:rPr lang="it-IT" b="1" dirty="0" smtClean="0"/>
              <a:t>VERSI SCIOLTI </a:t>
            </a:r>
            <a:r>
              <a:rPr lang="it-IT" dirty="0" smtClean="0"/>
              <a:t>e i </a:t>
            </a:r>
            <a:r>
              <a:rPr lang="it-IT" b="1" dirty="0" smtClean="0"/>
              <a:t>VERSI LIBERI </a:t>
            </a:r>
            <a:r>
              <a:rPr lang="it-IT" dirty="0" smtClean="0"/>
              <a:t>sono tipici dei poeti del Novecento.</a:t>
            </a:r>
            <a:endParaRPr lang="it-IT" dirty="0"/>
          </a:p>
        </p:txBody>
      </p:sp>
      <p:sp>
        <p:nvSpPr>
          <p:cNvPr id="4" name="CasellaDiTesto 3"/>
          <p:cNvSpPr txBox="1"/>
          <p:nvPr/>
        </p:nvSpPr>
        <p:spPr>
          <a:xfrm>
            <a:off x="5286380" y="2357430"/>
            <a:ext cx="3000396" cy="28931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sz="1400" b="1" dirty="0" smtClean="0"/>
              <a:t>Esempio:</a:t>
            </a:r>
          </a:p>
          <a:p>
            <a:endParaRPr lang="it-IT" sz="1400" b="1" dirty="0" smtClean="0"/>
          </a:p>
          <a:p>
            <a:r>
              <a:rPr lang="it-IT" sz="1400" b="1" dirty="0" smtClean="0"/>
              <a:t>Ode alla casa abbandonata</a:t>
            </a:r>
          </a:p>
          <a:p>
            <a:endParaRPr lang="it-IT" sz="1400" dirty="0" smtClean="0"/>
          </a:p>
          <a:p>
            <a:r>
              <a:rPr lang="it-IT" sz="1400" i="1" dirty="0" smtClean="0"/>
              <a:t>Casa, arrivederci!</a:t>
            </a:r>
          </a:p>
          <a:p>
            <a:r>
              <a:rPr lang="it-IT" sz="1400" i="1" dirty="0" smtClean="0"/>
              <a:t>Non posso</a:t>
            </a:r>
          </a:p>
          <a:p>
            <a:r>
              <a:rPr lang="it-IT" sz="1400" i="1" dirty="0" smtClean="0"/>
              <a:t>dirti</a:t>
            </a:r>
          </a:p>
          <a:p>
            <a:r>
              <a:rPr lang="it-IT" sz="1400" i="1" dirty="0" smtClean="0"/>
              <a:t>quando</a:t>
            </a:r>
          </a:p>
          <a:p>
            <a:r>
              <a:rPr lang="it-IT" sz="1400" i="1" dirty="0" smtClean="0"/>
              <a:t>torneremo:</a:t>
            </a:r>
          </a:p>
          <a:p>
            <a:r>
              <a:rPr lang="it-IT" sz="1400" i="1" dirty="0" smtClean="0"/>
              <a:t>domani oppure no,</a:t>
            </a:r>
          </a:p>
          <a:p>
            <a:r>
              <a:rPr lang="it-IT" sz="1400" i="1" dirty="0" smtClean="0"/>
              <a:t>tardi o molto più tardi.</a:t>
            </a:r>
          </a:p>
          <a:p>
            <a:r>
              <a:rPr lang="it-IT" sz="1400" i="1" dirty="0" smtClean="0"/>
              <a:t>(….)           </a:t>
            </a:r>
          </a:p>
          <a:p>
            <a:r>
              <a:rPr lang="it-IT" sz="1400" i="1" dirty="0" smtClean="0"/>
              <a:t>	            Pablo Neruda</a:t>
            </a:r>
            <a:endParaRPr lang="it-IT" sz="14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RIME IMPERFETTE</a:t>
            </a:r>
            <a:endParaRPr lang="it-IT" dirty="0"/>
          </a:p>
        </p:txBody>
      </p:sp>
      <p:sp>
        <p:nvSpPr>
          <p:cNvPr id="3" name="CasellaDiTesto 2"/>
          <p:cNvSpPr txBox="1"/>
          <p:nvPr/>
        </p:nvSpPr>
        <p:spPr>
          <a:xfrm>
            <a:off x="1285852" y="1571612"/>
            <a:ext cx="7000924" cy="424731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Esistono anche “rime imperfette”. I poeti, cioè ottengono spesso un effetto simile alla rima con l’assonanza e la consonanza.</a:t>
            </a:r>
          </a:p>
          <a:p>
            <a:endParaRPr lang="it-IT" dirty="0" smtClean="0"/>
          </a:p>
          <a:p>
            <a:endParaRPr lang="it-IT" dirty="0" smtClean="0"/>
          </a:p>
          <a:p>
            <a:pPr>
              <a:buFont typeface="Arial" pitchFamily="34" charset="0"/>
              <a:buChar char="•"/>
            </a:pPr>
            <a:r>
              <a:rPr lang="it-IT" dirty="0" smtClean="0"/>
              <a:t> Nell’</a:t>
            </a:r>
            <a:r>
              <a:rPr lang="it-IT" b="1" dirty="0" smtClean="0"/>
              <a:t>assonanza</a:t>
            </a:r>
            <a:r>
              <a:rPr lang="it-IT" dirty="0" smtClean="0"/>
              <a:t> le sillabe finali di due parole presentano vocali uguali, ma consonanti differenti:</a:t>
            </a:r>
          </a:p>
          <a:p>
            <a:endParaRPr lang="it-IT" dirty="0" smtClean="0"/>
          </a:p>
          <a:p>
            <a:r>
              <a:rPr lang="it-IT" dirty="0" smtClean="0"/>
              <a:t>Es.: </a:t>
            </a:r>
            <a:r>
              <a:rPr lang="it-IT" u="sng" dirty="0" err="1" smtClean="0">
                <a:solidFill>
                  <a:srgbClr val="FF0000"/>
                </a:solidFill>
              </a:rPr>
              <a:t>t</a:t>
            </a:r>
            <a:r>
              <a:rPr lang="it-IT" dirty="0" err="1" smtClean="0">
                <a:solidFill>
                  <a:srgbClr val="FF0000"/>
                </a:solidFill>
              </a:rPr>
              <a:t>r</a:t>
            </a:r>
            <a:r>
              <a:rPr lang="it-IT" dirty="0" smtClean="0"/>
              <a:t> o </a:t>
            </a:r>
            <a:r>
              <a:rPr lang="it-IT" u="sng" dirty="0" err="1" smtClean="0">
                <a:solidFill>
                  <a:srgbClr val="FF0000"/>
                </a:solidFill>
              </a:rPr>
              <a:t>tt</a:t>
            </a:r>
            <a:r>
              <a:rPr lang="it-IT" dirty="0" err="1" smtClean="0"/>
              <a:t>a</a:t>
            </a:r>
            <a:r>
              <a:rPr lang="it-IT" dirty="0" smtClean="0"/>
              <a:t> / gal </a:t>
            </a:r>
            <a:r>
              <a:rPr lang="it-IT" dirty="0" smtClean="0">
                <a:solidFill>
                  <a:srgbClr val="FF0000"/>
                </a:solidFill>
              </a:rPr>
              <a:t>o</a:t>
            </a:r>
            <a:r>
              <a:rPr lang="it-IT" dirty="0" smtClean="0"/>
              <a:t> </a:t>
            </a:r>
            <a:r>
              <a:rPr lang="it-IT" dirty="0" err="1" smtClean="0"/>
              <a:t>pp</a:t>
            </a:r>
            <a:r>
              <a:rPr lang="it-IT" dirty="0" err="1" smtClean="0">
                <a:solidFill>
                  <a:srgbClr val="FF0000"/>
                </a:solidFill>
              </a:rPr>
              <a:t>a</a:t>
            </a:r>
            <a:endParaRPr lang="it-IT" dirty="0" smtClean="0">
              <a:solidFill>
                <a:srgbClr val="FF0000"/>
              </a:solidFill>
            </a:endParaRPr>
          </a:p>
          <a:p>
            <a:endParaRPr lang="it-IT" dirty="0" smtClean="0"/>
          </a:p>
          <a:p>
            <a:pPr>
              <a:buFont typeface="Arial" pitchFamily="34" charset="0"/>
              <a:buChar char="•"/>
            </a:pPr>
            <a:r>
              <a:rPr lang="it-IT" dirty="0" smtClean="0"/>
              <a:t> Nella </a:t>
            </a:r>
            <a:r>
              <a:rPr lang="it-IT" b="1" dirty="0" smtClean="0"/>
              <a:t>consonanza</a:t>
            </a:r>
            <a:r>
              <a:rPr lang="it-IT" dirty="0" smtClean="0"/>
              <a:t>, invece, le </a:t>
            </a:r>
            <a:r>
              <a:rPr lang="it-IT" dirty="0" err="1" smtClean="0"/>
              <a:t>silla</a:t>
            </a:r>
            <a:r>
              <a:rPr lang="it-IT" dirty="0" smtClean="0"/>
              <a:t> </a:t>
            </a:r>
            <a:r>
              <a:rPr lang="it-IT" dirty="0" err="1" smtClean="0"/>
              <a:t>be</a:t>
            </a:r>
            <a:r>
              <a:rPr lang="it-IT" dirty="0" smtClean="0"/>
              <a:t> finali di due parole presentano consonanti uguali, ma vocali </a:t>
            </a:r>
            <a:r>
              <a:rPr lang="it-IT" dirty="0" err="1" smtClean="0"/>
              <a:t>diffferenti</a:t>
            </a:r>
            <a:endParaRPr lang="it-IT" dirty="0" smtClean="0"/>
          </a:p>
          <a:p>
            <a:endParaRPr lang="it-IT" dirty="0" smtClean="0"/>
          </a:p>
          <a:p>
            <a:r>
              <a:rPr lang="it-IT" dirty="0" smtClean="0"/>
              <a:t>Es.: no </a:t>
            </a:r>
            <a:r>
              <a:rPr lang="it-IT" u="sng" dirty="0" smtClean="0">
                <a:solidFill>
                  <a:srgbClr val="FF0000"/>
                </a:solidFill>
              </a:rPr>
              <a:t>str</a:t>
            </a:r>
            <a:r>
              <a:rPr lang="it-IT" dirty="0" smtClean="0"/>
              <a:t> a / fine </a:t>
            </a:r>
            <a:r>
              <a:rPr lang="it-IT" u="sng" dirty="0" smtClean="0">
                <a:solidFill>
                  <a:srgbClr val="FF0000"/>
                </a:solidFill>
              </a:rPr>
              <a:t>str </a:t>
            </a:r>
            <a:r>
              <a:rPr lang="it-IT" dirty="0" smtClean="0"/>
              <a:t>/a</a:t>
            </a:r>
          </a:p>
          <a:p>
            <a:endParaRPr lang="it-IT" dirty="0"/>
          </a:p>
        </p:txBody>
      </p:sp>
      <p:sp>
        <p:nvSpPr>
          <p:cNvPr id="4" name="Ovale 3"/>
          <p:cNvSpPr/>
          <p:nvPr/>
        </p:nvSpPr>
        <p:spPr>
          <a:xfrm>
            <a:off x="1214414" y="714356"/>
            <a:ext cx="1285884"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71538" y="267494"/>
            <a:ext cx="7000924" cy="2232812"/>
          </a:xfrm>
          <a:noFill/>
        </p:spPr>
        <p:txBody>
          <a:bodyPr>
            <a:noAutofit/>
          </a:bodyPr>
          <a:lstStyle/>
          <a:p>
            <a:pPr algn="ctr"/>
            <a:r>
              <a:rPr lang="it-IT" sz="2800" b="1" dirty="0" smtClean="0">
                <a:solidFill>
                  <a:schemeClr val="tx1"/>
                </a:solidFill>
              </a:rPr>
              <a:t>Nelle poesie, spesso i versi sono disposti a gruppi, nei quali il numero dei versi stessi può variare. Ogni gruppo di versi prende il nome di </a:t>
            </a:r>
            <a:r>
              <a:rPr lang="it-IT" sz="4000" b="1" dirty="0" smtClean="0">
                <a:solidFill>
                  <a:schemeClr val="tx1"/>
                </a:solidFill>
              </a:rPr>
              <a:t>strofa.</a:t>
            </a:r>
            <a:endParaRPr lang="it-IT" sz="4000" b="1" dirty="0">
              <a:solidFill>
                <a:schemeClr val="tx1"/>
              </a:solidFill>
            </a:endParaRPr>
          </a:p>
        </p:txBody>
      </p:sp>
      <p:sp>
        <p:nvSpPr>
          <p:cNvPr id="5" name="CasellaDiTesto 4"/>
          <p:cNvSpPr txBox="1"/>
          <p:nvPr/>
        </p:nvSpPr>
        <p:spPr>
          <a:xfrm>
            <a:off x="714348" y="2928934"/>
            <a:ext cx="3214710" cy="2585323"/>
          </a:xfrm>
          <a:prstGeom prst="rect">
            <a:avLst/>
          </a:prstGeom>
          <a:noFill/>
        </p:spPr>
        <p:txBody>
          <a:bodyPr wrap="square" rtlCol="0">
            <a:spAutoFit/>
          </a:bodyPr>
          <a:lstStyle/>
          <a:p>
            <a:r>
              <a:rPr lang="it-IT" i="1" dirty="0" smtClean="0"/>
              <a:t>Sui campi e sulle strade</a:t>
            </a:r>
          </a:p>
          <a:p>
            <a:r>
              <a:rPr lang="it-IT" i="1" dirty="0" smtClean="0"/>
              <a:t>Silenziosa e lieve</a:t>
            </a:r>
          </a:p>
          <a:p>
            <a:r>
              <a:rPr lang="it-IT" i="1" dirty="0"/>
              <a:t>v</a:t>
            </a:r>
            <a:r>
              <a:rPr lang="it-IT" i="1" dirty="0" smtClean="0"/>
              <a:t>olteggiando, la neve</a:t>
            </a:r>
          </a:p>
          <a:p>
            <a:r>
              <a:rPr lang="it-IT" i="1" dirty="0"/>
              <a:t>c</a:t>
            </a:r>
            <a:r>
              <a:rPr lang="it-IT" i="1" dirty="0" smtClean="0"/>
              <a:t>ade</a:t>
            </a:r>
          </a:p>
          <a:p>
            <a:endParaRPr lang="it-IT" i="1" dirty="0"/>
          </a:p>
          <a:p>
            <a:r>
              <a:rPr lang="it-IT" i="1" dirty="0" smtClean="0"/>
              <a:t>Danza la falda bianca</a:t>
            </a:r>
          </a:p>
          <a:p>
            <a:r>
              <a:rPr lang="it-IT" i="1" dirty="0"/>
              <a:t>n</a:t>
            </a:r>
            <a:r>
              <a:rPr lang="it-IT" i="1" dirty="0" smtClean="0"/>
              <a:t>ell’ampio ciel scherzosa</a:t>
            </a:r>
          </a:p>
          <a:p>
            <a:r>
              <a:rPr lang="it-IT" i="1" dirty="0" smtClean="0"/>
              <a:t> poi sul </a:t>
            </a:r>
            <a:r>
              <a:rPr lang="it-IT" i="1" dirty="0" err="1" smtClean="0"/>
              <a:t>terren</a:t>
            </a:r>
            <a:r>
              <a:rPr lang="it-IT" i="1" dirty="0" smtClean="0"/>
              <a:t> si posa,</a:t>
            </a:r>
          </a:p>
          <a:p>
            <a:r>
              <a:rPr lang="it-IT" i="1" dirty="0" smtClean="0"/>
              <a:t>stanca</a:t>
            </a:r>
            <a:endParaRPr lang="it-IT" i="1" dirty="0"/>
          </a:p>
        </p:txBody>
      </p:sp>
      <p:sp>
        <p:nvSpPr>
          <p:cNvPr id="6" name="Parentesi graffa chiusa 5"/>
          <p:cNvSpPr/>
          <p:nvPr/>
        </p:nvSpPr>
        <p:spPr>
          <a:xfrm>
            <a:off x="3571868" y="2928934"/>
            <a:ext cx="714380" cy="107157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b="1" dirty="0"/>
          </a:p>
        </p:txBody>
      </p:sp>
      <p:sp>
        <p:nvSpPr>
          <p:cNvPr id="7" name="Parentesi graffa chiusa 6"/>
          <p:cNvSpPr/>
          <p:nvPr/>
        </p:nvSpPr>
        <p:spPr>
          <a:xfrm>
            <a:off x="3643306" y="4357694"/>
            <a:ext cx="714380" cy="114300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8" name="CasellaDiTesto 7"/>
          <p:cNvSpPr txBox="1"/>
          <p:nvPr/>
        </p:nvSpPr>
        <p:spPr>
          <a:xfrm>
            <a:off x="4357686" y="3214686"/>
            <a:ext cx="1714512" cy="369332"/>
          </a:xfrm>
          <a:prstGeom prst="rect">
            <a:avLst/>
          </a:prstGeom>
          <a:noFill/>
        </p:spPr>
        <p:txBody>
          <a:bodyPr wrap="square" rtlCol="0">
            <a:spAutoFit/>
          </a:bodyPr>
          <a:lstStyle/>
          <a:p>
            <a:r>
              <a:rPr lang="it-IT" b="1" dirty="0" smtClean="0"/>
              <a:t>STROFA</a:t>
            </a:r>
            <a:endParaRPr lang="it-IT" b="1" dirty="0"/>
          </a:p>
        </p:txBody>
      </p:sp>
      <p:sp>
        <p:nvSpPr>
          <p:cNvPr id="10" name="CasellaDiTesto 9"/>
          <p:cNvSpPr txBox="1"/>
          <p:nvPr/>
        </p:nvSpPr>
        <p:spPr>
          <a:xfrm>
            <a:off x="4429124" y="4714884"/>
            <a:ext cx="1571636" cy="369332"/>
          </a:xfrm>
          <a:prstGeom prst="rect">
            <a:avLst/>
          </a:prstGeom>
          <a:noFill/>
        </p:spPr>
        <p:txBody>
          <a:bodyPr wrap="square" rtlCol="0">
            <a:spAutoFit/>
          </a:bodyPr>
          <a:lstStyle/>
          <a:p>
            <a:r>
              <a:rPr lang="it-IT" b="1" dirty="0" smtClean="0"/>
              <a:t>STROFA</a:t>
            </a:r>
            <a:endParaRPr lang="it-IT" b="1" dirty="0"/>
          </a:p>
        </p:txBody>
      </p:sp>
      <p:sp>
        <p:nvSpPr>
          <p:cNvPr id="11" name="CasellaDiTesto 10"/>
          <p:cNvSpPr txBox="1"/>
          <p:nvPr/>
        </p:nvSpPr>
        <p:spPr>
          <a:xfrm>
            <a:off x="3143240" y="6286520"/>
            <a:ext cx="2214578" cy="369332"/>
          </a:xfrm>
          <a:prstGeom prst="rect">
            <a:avLst/>
          </a:prstGeom>
          <a:noFill/>
        </p:spPr>
        <p:txBody>
          <a:bodyPr wrap="square" rtlCol="0">
            <a:spAutoFit/>
          </a:bodyPr>
          <a:lstStyle/>
          <a:p>
            <a:r>
              <a:rPr lang="it-IT" dirty="0" smtClean="0"/>
              <a:t>(Giovanni Pascoli)</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000100" y="357166"/>
            <a:ext cx="6215106" cy="707886"/>
          </a:xfrm>
          <a:prstGeom prst="rect">
            <a:avLst/>
          </a:prstGeom>
          <a:solidFill>
            <a:schemeClr val="accent5">
              <a:lumMod val="60000"/>
              <a:lumOff val="40000"/>
            </a:schemeClr>
          </a:solidFill>
        </p:spPr>
        <p:txBody>
          <a:bodyPr wrap="square" rtlCol="0">
            <a:spAutoFit/>
          </a:bodyPr>
          <a:lstStyle/>
          <a:p>
            <a:r>
              <a:rPr lang="it-IT" sz="2000" b="1" dirty="0" smtClean="0"/>
              <a:t>I più importanti tipi di strofa nella poesia italiana sono</a:t>
            </a:r>
            <a:r>
              <a:rPr lang="it-IT" dirty="0" smtClean="0"/>
              <a:t>:</a:t>
            </a:r>
            <a:endParaRPr lang="it-IT" dirty="0"/>
          </a:p>
        </p:txBody>
      </p:sp>
      <p:sp>
        <p:nvSpPr>
          <p:cNvPr id="4" name="CasellaDiTesto 3"/>
          <p:cNvSpPr txBox="1"/>
          <p:nvPr/>
        </p:nvSpPr>
        <p:spPr>
          <a:xfrm>
            <a:off x="1000100" y="1357298"/>
            <a:ext cx="5000660" cy="2031325"/>
          </a:xfrm>
          <a:prstGeom prst="rect">
            <a:avLst/>
          </a:prstGeom>
          <a:noFill/>
        </p:spPr>
        <p:txBody>
          <a:bodyPr wrap="square" rtlCol="0">
            <a:spAutoFit/>
          </a:bodyPr>
          <a:lstStyle/>
          <a:p>
            <a:pPr>
              <a:buFont typeface="Wingdings" pitchFamily="2" charset="2"/>
              <a:buChar char="v"/>
            </a:pPr>
            <a:r>
              <a:rPr lang="it-IT" b="1" dirty="0" smtClean="0"/>
              <a:t> IL DISTICO</a:t>
            </a:r>
            <a:r>
              <a:rPr lang="it-IT" dirty="0" smtClean="0"/>
              <a:t>, costituito da due versi per lo più endecasillabi:</a:t>
            </a:r>
          </a:p>
          <a:p>
            <a:endParaRPr lang="it-IT" dirty="0"/>
          </a:p>
          <a:p>
            <a:r>
              <a:rPr lang="it-IT" i="1" dirty="0" smtClean="0"/>
              <a:t>O cavallina, </a:t>
            </a:r>
            <a:r>
              <a:rPr lang="it-IT" i="1" dirty="0" err="1" smtClean="0"/>
              <a:t>cavallina</a:t>
            </a:r>
            <a:r>
              <a:rPr lang="it-IT" i="1" dirty="0" smtClean="0"/>
              <a:t> storna</a:t>
            </a:r>
          </a:p>
          <a:p>
            <a:r>
              <a:rPr lang="it-IT" i="1" dirty="0" smtClean="0"/>
              <a:t>Che portavi colui che non ritorna</a:t>
            </a:r>
          </a:p>
          <a:p>
            <a:endParaRPr lang="it-IT" dirty="0"/>
          </a:p>
          <a:p>
            <a:r>
              <a:rPr lang="it-IT" dirty="0" smtClean="0"/>
              <a:t>			(Giovanni Pascoli)</a:t>
            </a:r>
            <a:endParaRPr lang="it-IT" dirty="0"/>
          </a:p>
        </p:txBody>
      </p:sp>
      <p:sp>
        <p:nvSpPr>
          <p:cNvPr id="5" name="CasellaDiTesto 4"/>
          <p:cNvSpPr txBox="1"/>
          <p:nvPr/>
        </p:nvSpPr>
        <p:spPr>
          <a:xfrm>
            <a:off x="928662" y="3714752"/>
            <a:ext cx="4929222" cy="2308324"/>
          </a:xfrm>
          <a:prstGeom prst="rect">
            <a:avLst/>
          </a:prstGeom>
          <a:noFill/>
        </p:spPr>
        <p:txBody>
          <a:bodyPr wrap="square" rtlCol="0">
            <a:spAutoFit/>
          </a:bodyPr>
          <a:lstStyle/>
          <a:p>
            <a:pPr>
              <a:buFont typeface="Wingdings" pitchFamily="2" charset="2"/>
              <a:buChar char="v"/>
            </a:pPr>
            <a:r>
              <a:rPr lang="it-IT" b="1" dirty="0" smtClean="0"/>
              <a:t> La TERZINA</a:t>
            </a:r>
            <a:r>
              <a:rPr lang="it-IT" dirty="0" smtClean="0"/>
              <a:t>, costituita da tre versi per lo più endecasillabi:</a:t>
            </a:r>
          </a:p>
          <a:p>
            <a:endParaRPr lang="it-IT" dirty="0"/>
          </a:p>
          <a:p>
            <a:r>
              <a:rPr lang="it-IT" i="1" dirty="0" smtClean="0"/>
              <a:t>Nel mezzo del </a:t>
            </a:r>
            <a:r>
              <a:rPr lang="it-IT" i="1" dirty="0" err="1" smtClean="0"/>
              <a:t>cammin</a:t>
            </a:r>
            <a:r>
              <a:rPr lang="it-IT" i="1" dirty="0" smtClean="0"/>
              <a:t> di nostra vita</a:t>
            </a:r>
          </a:p>
          <a:p>
            <a:r>
              <a:rPr lang="it-IT" i="1" dirty="0" smtClean="0"/>
              <a:t>Mi ritrovai per una selva oscura</a:t>
            </a:r>
          </a:p>
          <a:p>
            <a:r>
              <a:rPr lang="it-IT" i="1" dirty="0" smtClean="0"/>
              <a:t>Ché la dritta via era smarrita</a:t>
            </a:r>
          </a:p>
          <a:p>
            <a:endParaRPr lang="it-IT" dirty="0"/>
          </a:p>
          <a:p>
            <a:r>
              <a:rPr lang="it-IT" dirty="0" smtClean="0"/>
              <a:t>			(Dante Alighieri)</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0034" y="642918"/>
            <a:ext cx="6572296" cy="2308324"/>
          </a:xfrm>
          <a:prstGeom prst="rect">
            <a:avLst/>
          </a:prstGeom>
          <a:noFill/>
        </p:spPr>
        <p:txBody>
          <a:bodyPr wrap="square" rtlCol="0">
            <a:spAutoFit/>
          </a:bodyPr>
          <a:lstStyle/>
          <a:p>
            <a:pPr>
              <a:buFont typeface="Wingdings" pitchFamily="2" charset="2"/>
              <a:buChar char="v"/>
            </a:pPr>
            <a:r>
              <a:rPr lang="it-IT" b="1" dirty="0" smtClean="0"/>
              <a:t> La QUARTINA</a:t>
            </a:r>
            <a:r>
              <a:rPr lang="it-IT" dirty="0" smtClean="0"/>
              <a:t>, costituita da quattro versi di qualsiasi tipo:</a:t>
            </a:r>
          </a:p>
          <a:p>
            <a:endParaRPr lang="it-IT" dirty="0"/>
          </a:p>
          <a:p>
            <a:r>
              <a:rPr lang="it-IT" i="1" dirty="0" smtClean="0"/>
              <a:t>L’albero a cui tendevi</a:t>
            </a:r>
          </a:p>
          <a:p>
            <a:r>
              <a:rPr lang="it-IT" i="1" dirty="0" smtClean="0"/>
              <a:t>La pargoletta mano</a:t>
            </a:r>
          </a:p>
          <a:p>
            <a:r>
              <a:rPr lang="it-IT" i="1" dirty="0" smtClean="0"/>
              <a:t>Il verde melograno</a:t>
            </a:r>
          </a:p>
          <a:p>
            <a:r>
              <a:rPr lang="it-IT" i="1" dirty="0" smtClean="0"/>
              <a:t>Da’ bei vermigli in fior</a:t>
            </a:r>
          </a:p>
          <a:p>
            <a:r>
              <a:rPr lang="it-IT" dirty="0"/>
              <a:t>	</a:t>
            </a:r>
            <a:r>
              <a:rPr lang="it-IT" dirty="0" smtClean="0"/>
              <a:t>			(Giosuè Carducci)</a:t>
            </a:r>
            <a:endParaRPr lang="it-IT" dirty="0"/>
          </a:p>
        </p:txBody>
      </p:sp>
      <p:sp>
        <p:nvSpPr>
          <p:cNvPr id="3" name="CasellaDiTesto 2"/>
          <p:cNvSpPr txBox="1"/>
          <p:nvPr/>
        </p:nvSpPr>
        <p:spPr>
          <a:xfrm>
            <a:off x="642910" y="3500438"/>
            <a:ext cx="6929486" cy="2585323"/>
          </a:xfrm>
          <a:prstGeom prst="rect">
            <a:avLst/>
          </a:prstGeom>
          <a:noFill/>
        </p:spPr>
        <p:txBody>
          <a:bodyPr wrap="square" rtlCol="0">
            <a:spAutoFit/>
          </a:bodyPr>
          <a:lstStyle/>
          <a:p>
            <a:pPr>
              <a:buFont typeface="Wingdings" pitchFamily="2" charset="2"/>
              <a:buChar char="v"/>
            </a:pPr>
            <a:r>
              <a:rPr lang="it-IT" dirty="0" smtClean="0"/>
              <a:t> </a:t>
            </a:r>
            <a:r>
              <a:rPr lang="it-IT" b="1" dirty="0" smtClean="0"/>
              <a:t>La SESTINA, </a:t>
            </a:r>
            <a:r>
              <a:rPr lang="it-IT" dirty="0" smtClean="0"/>
              <a:t>costituita da sei versi per lo più endecasillabi:</a:t>
            </a:r>
          </a:p>
          <a:p>
            <a:endParaRPr lang="it-IT" dirty="0"/>
          </a:p>
          <a:p>
            <a:r>
              <a:rPr lang="it-IT" i="1" dirty="0" smtClean="0"/>
              <a:t>Sei quasi brutta, priva di lusinga</a:t>
            </a:r>
          </a:p>
          <a:p>
            <a:r>
              <a:rPr lang="it-IT" i="1" dirty="0" smtClean="0"/>
              <a:t>Nelle tue vesti quasi campagnole,</a:t>
            </a:r>
          </a:p>
          <a:p>
            <a:r>
              <a:rPr lang="it-IT" i="1" dirty="0" smtClean="0"/>
              <a:t>Ma la tua faccia buona e casalinga</a:t>
            </a:r>
          </a:p>
          <a:p>
            <a:r>
              <a:rPr lang="it-IT" i="1" dirty="0" smtClean="0"/>
              <a:t>Ma i bei capelli di color si sole,</a:t>
            </a:r>
          </a:p>
          <a:p>
            <a:r>
              <a:rPr lang="it-IT" i="1" dirty="0" smtClean="0"/>
              <a:t>Attorti in minutissime </a:t>
            </a:r>
            <a:r>
              <a:rPr lang="it-IT" i="1" dirty="0" err="1" smtClean="0"/>
              <a:t>trecciuole</a:t>
            </a:r>
            <a:r>
              <a:rPr lang="it-IT" i="1" dirty="0" smtClean="0"/>
              <a:t>,</a:t>
            </a:r>
          </a:p>
          <a:p>
            <a:r>
              <a:rPr lang="it-IT" i="1" dirty="0" smtClean="0"/>
              <a:t>Ti fanno un tipo di beltà fiamminga.</a:t>
            </a:r>
          </a:p>
          <a:p>
            <a:r>
              <a:rPr lang="it-IT" dirty="0"/>
              <a:t>	</a:t>
            </a:r>
            <a:r>
              <a:rPr lang="it-IT" dirty="0" smtClean="0"/>
              <a:t>			(Guido </a:t>
            </a:r>
            <a:r>
              <a:rPr lang="it-IT" dirty="0" err="1" smtClean="0"/>
              <a:t>Gozzano</a:t>
            </a:r>
            <a:r>
              <a:rPr lang="it-IT"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28662" y="714356"/>
            <a:ext cx="6215106" cy="3970318"/>
          </a:xfrm>
          <a:prstGeom prst="rect">
            <a:avLst/>
          </a:prstGeom>
          <a:noFill/>
        </p:spPr>
        <p:txBody>
          <a:bodyPr wrap="square" rtlCol="0">
            <a:spAutoFit/>
          </a:bodyPr>
          <a:lstStyle/>
          <a:p>
            <a:r>
              <a:rPr lang="it-IT" dirty="0" smtClean="0"/>
              <a:t>L’OTTAVA, costituita da otto versi endecasillabi: E’ la strofa tipica dei poemi </a:t>
            </a:r>
            <a:r>
              <a:rPr lang="it-IT" dirty="0" err="1" smtClean="0"/>
              <a:t>epico-cavallereschi</a:t>
            </a:r>
            <a:r>
              <a:rPr lang="it-IT" dirty="0" smtClean="0"/>
              <a:t> del Quattrocento e del Cinquecento.</a:t>
            </a:r>
          </a:p>
          <a:p>
            <a:endParaRPr lang="it-IT" dirty="0" smtClean="0"/>
          </a:p>
          <a:p>
            <a:r>
              <a:rPr lang="it-IT" i="1" dirty="0" smtClean="0"/>
              <a:t>Orlando, che gran tempo innamorato</a:t>
            </a:r>
          </a:p>
          <a:p>
            <a:r>
              <a:rPr lang="it-IT" i="1" dirty="0" smtClean="0"/>
              <a:t>fu della bella Angelica, e per lei</a:t>
            </a:r>
          </a:p>
          <a:p>
            <a:r>
              <a:rPr lang="it-IT" i="1" dirty="0" smtClean="0"/>
              <a:t>in India, in Media, in </a:t>
            </a:r>
            <a:r>
              <a:rPr lang="it-IT" i="1" dirty="0" err="1" smtClean="0"/>
              <a:t>Tartaria</a:t>
            </a:r>
            <a:r>
              <a:rPr lang="it-IT" i="1" dirty="0" smtClean="0"/>
              <a:t> lasciato</a:t>
            </a:r>
          </a:p>
          <a:p>
            <a:r>
              <a:rPr lang="it-IT" i="1" dirty="0" err="1" smtClean="0"/>
              <a:t>avea</a:t>
            </a:r>
            <a:r>
              <a:rPr lang="it-IT" i="1" dirty="0" smtClean="0"/>
              <a:t> infiniti ed </a:t>
            </a:r>
            <a:r>
              <a:rPr lang="it-IT" i="1" dirty="0" err="1" smtClean="0"/>
              <a:t>immortal</a:t>
            </a:r>
            <a:r>
              <a:rPr lang="it-IT" i="1" dirty="0" smtClean="0"/>
              <a:t> trofei,</a:t>
            </a:r>
          </a:p>
          <a:p>
            <a:r>
              <a:rPr lang="it-IT" i="1" dirty="0" smtClean="0"/>
              <a:t>in Ponente con essa era tornato</a:t>
            </a:r>
          </a:p>
          <a:p>
            <a:r>
              <a:rPr lang="it-IT" i="1" dirty="0" smtClean="0"/>
              <a:t>dove sotto i gran monti Pirenei</a:t>
            </a:r>
          </a:p>
          <a:p>
            <a:r>
              <a:rPr lang="it-IT" i="1" dirty="0" smtClean="0"/>
              <a:t>con la gente di Francia e di </a:t>
            </a:r>
            <a:r>
              <a:rPr lang="it-IT" i="1" dirty="0" err="1" smtClean="0"/>
              <a:t>Lamagna</a:t>
            </a:r>
            <a:endParaRPr lang="it-IT" i="1" dirty="0" smtClean="0"/>
          </a:p>
          <a:p>
            <a:r>
              <a:rPr lang="it-IT" i="1" dirty="0" smtClean="0"/>
              <a:t>re Carlo era attendato alla campagna</a:t>
            </a:r>
            <a:r>
              <a:rPr lang="it-IT" dirty="0" smtClean="0"/>
              <a:t>.</a:t>
            </a:r>
          </a:p>
          <a:p>
            <a:endParaRPr lang="it-IT" dirty="0" smtClean="0"/>
          </a:p>
          <a:p>
            <a:r>
              <a:rPr lang="it-IT" dirty="0" smtClean="0"/>
              <a:t>				(Ludovico Ariosto)</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57224" y="571480"/>
            <a:ext cx="4572000" cy="1569660"/>
          </a:xfrm>
          <a:prstGeom prst="rect">
            <a:avLst/>
          </a:prstGeom>
        </p:spPr>
        <p:txBody>
          <a:bodyPr>
            <a:spAutoFit/>
          </a:bodyPr>
          <a:lstStyle/>
          <a:p>
            <a:r>
              <a:rPr lang="it-IT" dirty="0" smtClean="0"/>
              <a:t>IL COMPONIMENTO POETICO FORMATO DA QUATTORDICI VERSI ENDECASILLABI (UNDICE SILLABE), DISTINTI IN </a:t>
            </a:r>
            <a:r>
              <a:rPr lang="it-IT" b="1" dirty="0" smtClean="0"/>
              <a:t>DUE QUARTINE </a:t>
            </a:r>
            <a:r>
              <a:rPr lang="it-IT" dirty="0" smtClean="0"/>
              <a:t>E </a:t>
            </a:r>
            <a:r>
              <a:rPr lang="it-IT" b="1" dirty="0" smtClean="0"/>
              <a:t>DUE TERZINE</a:t>
            </a:r>
            <a:r>
              <a:rPr lang="it-IT" dirty="0" smtClean="0"/>
              <a:t>, SI CHIAMA</a:t>
            </a:r>
            <a:r>
              <a:rPr lang="it-IT" sz="2400" b="1" dirty="0" smtClean="0"/>
              <a:t> SONETTO</a:t>
            </a:r>
            <a:r>
              <a:rPr lang="it-IT" dirty="0" smtClean="0"/>
              <a:t>.</a:t>
            </a:r>
            <a:endParaRPr lang="it-IT" dirty="0"/>
          </a:p>
        </p:txBody>
      </p:sp>
      <p:sp>
        <p:nvSpPr>
          <p:cNvPr id="3" name="CasellaDiTesto 2"/>
          <p:cNvSpPr txBox="1"/>
          <p:nvPr/>
        </p:nvSpPr>
        <p:spPr>
          <a:xfrm>
            <a:off x="3643306" y="2928934"/>
            <a:ext cx="4572032" cy="2000548"/>
          </a:xfrm>
          <a:prstGeom prst="rect">
            <a:avLst/>
          </a:prstGeom>
          <a:noFill/>
        </p:spPr>
        <p:txBody>
          <a:bodyPr wrap="square" rtlCol="0">
            <a:spAutoFit/>
          </a:bodyPr>
          <a:lstStyle/>
          <a:p>
            <a:r>
              <a:rPr lang="it-IT" sz="2000" dirty="0" smtClean="0"/>
              <a:t>Le strofe che non hanno un numero fisso di versi, e i versi sono liberi(di lunghezza variabile) e sciolti (non legati fra loro dalla </a:t>
            </a:r>
            <a:r>
              <a:rPr lang="it-IT" sz="2000" dirty="0" err="1" smtClean="0"/>
              <a:t>riima</a:t>
            </a:r>
            <a:r>
              <a:rPr lang="it-IT" sz="2000" dirty="0" smtClean="0"/>
              <a:t>) , sono </a:t>
            </a:r>
            <a:r>
              <a:rPr lang="it-IT" sz="2000" b="1" dirty="0" smtClean="0"/>
              <a:t>VERSI LIBERI </a:t>
            </a:r>
            <a:r>
              <a:rPr lang="it-IT" sz="2000" dirty="0" smtClean="0"/>
              <a:t>e quindi abbiamo le </a:t>
            </a:r>
            <a:r>
              <a:rPr lang="it-IT" sz="2400" b="1" dirty="0" smtClean="0"/>
              <a:t>STROFE LIBERE</a:t>
            </a:r>
            <a:endParaRPr lang="it-IT" sz="2400" b="1" dirty="0"/>
          </a:p>
        </p:txBody>
      </p:sp>
      <p:sp>
        <p:nvSpPr>
          <p:cNvPr id="1026" name="AutoShape 2" descr="Risultati immagini per poe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5" name="Immagine 4" descr="svr.jpg"/>
          <p:cNvPicPr>
            <a:picLocks noChangeAspect="1"/>
          </p:cNvPicPr>
          <p:nvPr/>
        </p:nvPicPr>
        <p:blipFill>
          <a:blip r:embed="rId2"/>
          <a:stretch>
            <a:fillRect/>
          </a:stretch>
        </p:blipFill>
        <p:spPr>
          <a:xfrm>
            <a:off x="428596" y="2571744"/>
            <a:ext cx="3143272" cy="209170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71546"/>
            <a:ext cx="8229600" cy="1399032"/>
          </a:xfrm>
        </p:spPr>
        <p:txBody>
          <a:bodyPr/>
          <a:lstStyle/>
          <a:p>
            <a:r>
              <a:rPr lang="it-IT" dirty="0" smtClean="0"/>
              <a:t>Il testo poetico e le forme metriche:</a:t>
            </a:r>
            <a:endParaRPr lang="it-IT" dirty="0"/>
          </a:p>
        </p:txBody>
      </p:sp>
      <p:sp>
        <p:nvSpPr>
          <p:cNvPr id="3" name="CasellaDiTesto 2"/>
          <p:cNvSpPr txBox="1"/>
          <p:nvPr/>
        </p:nvSpPr>
        <p:spPr>
          <a:xfrm>
            <a:off x="4071934" y="2428868"/>
            <a:ext cx="4714908" cy="707886"/>
          </a:xfrm>
          <a:prstGeom prst="rect">
            <a:avLst/>
          </a:prstGeom>
          <a:noFill/>
        </p:spPr>
        <p:txBody>
          <a:bodyPr wrap="square" rtlCol="0">
            <a:spAutoFit/>
          </a:bodyPr>
          <a:lstStyle/>
          <a:p>
            <a:pPr marL="742950" indent="-742950"/>
            <a:r>
              <a:rPr lang="it-IT" sz="4000" dirty="0" smtClean="0">
                <a:solidFill>
                  <a:schemeClr val="accent1"/>
                </a:solidFill>
              </a:rPr>
              <a:t>2</a:t>
            </a:r>
            <a:r>
              <a:rPr lang="it-IT" sz="4000" b="1" dirty="0" smtClean="0">
                <a:solidFill>
                  <a:schemeClr val="accent1"/>
                </a:solidFill>
              </a:rPr>
              <a:t>.</a:t>
            </a:r>
            <a:r>
              <a:rPr lang="it-IT" sz="4000" b="1" dirty="0" smtClean="0"/>
              <a:t> LA RIMA</a:t>
            </a:r>
            <a:endParaRPr lang="it-IT"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86808" cy="2214578"/>
          </a:xfrm>
        </p:spPr>
        <p:style>
          <a:lnRef idx="1">
            <a:schemeClr val="accent4"/>
          </a:lnRef>
          <a:fillRef idx="2">
            <a:schemeClr val="accent4"/>
          </a:fillRef>
          <a:effectRef idx="1">
            <a:schemeClr val="accent4"/>
          </a:effectRef>
          <a:fontRef idx="minor">
            <a:schemeClr val="dk1"/>
          </a:fontRef>
        </p:style>
        <p:txBody>
          <a:bodyPr>
            <a:noAutofit/>
          </a:bodyPr>
          <a:lstStyle/>
          <a:p>
            <a:r>
              <a:rPr lang="it-IT" sz="2000" dirty="0" smtClean="0">
                <a:effectLst/>
              </a:rPr>
              <a:t>I versi possono essere legati fra loro dalla rima, ossia dalla ripetizione di suoni uguali in due o più parole a fine verso, a partire dall’ultima vocale accentata. Così ad esempio, </a:t>
            </a:r>
            <a:r>
              <a:rPr lang="it-IT" sz="2000" i="1" dirty="0" smtClean="0">
                <a:effectLst/>
              </a:rPr>
              <a:t>prigioni </a:t>
            </a:r>
            <a:r>
              <a:rPr lang="it-IT" sz="2000" dirty="0" smtClean="0">
                <a:effectLst/>
              </a:rPr>
              <a:t>fa rima con </a:t>
            </a:r>
            <a:r>
              <a:rPr lang="it-IT" sz="2000" i="1" dirty="0" smtClean="0">
                <a:effectLst/>
              </a:rPr>
              <a:t>intenzioni; gente </a:t>
            </a:r>
            <a:r>
              <a:rPr lang="it-IT" sz="2000" dirty="0" smtClean="0">
                <a:effectLst/>
              </a:rPr>
              <a:t>con sénte; </a:t>
            </a:r>
            <a:r>
              <a:rPr lang="it-IT" sz="2000" i="1" dirty="0" err="1" smtClean="0">
                <a:effectLst/>
              </a:rPr>
              <a:t>bambìno</a:t>
            </a:r>
            <a:r>
              <a:rPr lang="it-IT" sz="2000" dirty="0" smtClean="0">
                <a:effectLst/>
              </a:rPr>
              <a:t> con </a:t>
            </a:r>
            <a:r>
              <a:rPr lang="it-IT" sz="2000" i="1" dirty="0" err="1" smtClean="0">
                <a:effectLst/>
              </a:rPr>
              <a:t>pulcìno</a:t>
            </a:r>
            <a:r>
              <a:rPr lang="it-IT" sz="2000" i="1" dirty="0" smtClean="0">
                <a:effectLst/>
              </a:rPr>
              <a:t>.</a:t>
            </a:r>
            <a:endParaRPr lang="it-IT" sz="2000" i="1" dirty="0">
              <a:effectLst/>
            </a:endParaRPr>
          </a:p>
        </p:txBody>
      </p:sp>
      <p:graphicFrame>
        <p:nvGraphicFramePr>
          <p:cNvPr id="3" name="Diagramma 2"/>
          <p:cNvGraphicFramePr/>
          <p:nvPr/>
        </p:nvGraphicFramePr>
        <p:xfrm>
          <a:off x="2857488" y="3143248"/>
          <a:ext cx="6096000" cy="3460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ttangolo 3"/>
          <p:cNvSpPr/>
          <p:nvPr/>
        </p:nvSpPr>
        <p:spPr>
          <a:xfrm>
            <a:off x="0" y="4429132"/>
            <a:ext cx="2214546" cy="1077218"/>
          </a:xfrm>
          <a:prstGeom prst="rect">
            <a:avLst/>
          </a:prstGeom>
          <a:noFill/>
        </p:spPr>
        <p:txBody>
          <a:bodyPr wrap="square" lIns="91440" tIns="45720" rIns="91440" bIns="45720">
            <a:spAutoFit/>
          </a:bodyPr>
          <a:lstStyle/>
          <a:p>
            <a:pPr algn="ctr"/>
            <a:r>
              <a:rPr lang="it-IT" sz="20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I tipi di rima</a:t>
            </a:r>
          </a:p>
          <a:p>
            <a:pPr algn="ctr"/>
            <a:r>
              <a:rPr lang="it-IT" sz="20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 più frequenti sono</a:t>
            </a:r>
            <a:r>
              <a:rPr lang="it-IT" sz="24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a:t>
            </a:r>
            <a:endParaRPr lang="it-IT" sz="2400" b="1" cap="all" spc="0"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sp>
        <p:nvSpPr>
          <p:cNvPr id="5" name="Freccia a destra 4"/>
          <p:cNvSpPr/>
          <p:nvPr/>
        </p:nvSpPr>
        <p:spPr>
          <a:xfrm>
            <a:off x="2143108" y="4572008"/>
            <a:ext cx="714380"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LA RIMA BACIATA</a:t>
            </a:r>
            <a:endParaRPr lang="it-IT" dirty="0"/>
          </a:p>
        </p:txBody>
      </p:sp>
      <p:sp>
        <p:nvSpPr>
          <p:cNvPr id="3" name="CasellaDiTesto 2"/>
          <p:cNvSpPr txBox="1"/>
          <p:nvPr/>
        </p:nvSpPr>
        <p:spPr>
          <a:xfrm>
            <a:off x="1857356" y="1928802"/>
            <a:ext cx="5857916" cy="2585323"/>
          </a:xfrm>
          <a:prstGeom prst="rect">
            <a:avLst/>
          </a:prstGeom>
          <a:noFill/>
        </p:spPr>
        <p:txBody>
          <a:bodyPr wrap="square" rtlCol="0">
            <a:spAutoFit/>
          </a:bodyPr>
          <a:lstStyle/>
          <a:p>
            <a:r>
              <a:rPr lang="it-IT" dirty="0" smtClean="0"/>
              <a:t>Quando rimano due versi consecutivi:</a:t>
            </a:r>
          </a:p>
          <a:p>
            <a:endParaRPr lang="it-IT" dirty="0" smtClean="0"/>
          </a:p>
          <a:p>
            <a:r>
              <a:rPr lang="it-IT" i="1" dirty="0" smtClean="0"/>
              <a:t>Osservare fra fronti il palpitare			</a:t>
            </a:r>
            <a:r>
              <a:rPr lang="it-IT" b="1" dirty="0" smtClean="0"/>
              <a:t>A</a:t>
            </a:r>
          </a:p>
          <a:p>
            <a:r>
              <a:rPr lang="it-IT" i="1" dirty="0" smtClean="0"/>
              <a:t>lontano di scaglie di mare			</a:t>
            </a:r>
            <a:r>
              <a:rPr lang="it-IT" b="1" dirty="0" smtClean="0"/>
              <a:t>A</a:t>
            </a:r>
          </a:p>
          <a:p>
            <a:r>
              <a:rPr lang="it-IT" i="1" dirty="0" smtClean="0"/>
              <a:t>mentre si levano tremuli scricchi			</a:t>
            </a:r>
            <a:r>
              <a:rPr lang="it-IT" b="1" dirty="0" smtClean="0"/>
              <a:t>B</a:t>
            </a:r>
          </a:p>
          <a:p>
            <a:r>
              <a:rPr lang="it-IT" i="1" dirty="0" smtClean="0"/>
              <a:t>di cicale dai calvi picchi.			</a:t>
            </a:r>
            <a:r>
              <a:rPr lang="it-IT" b="1" dirty="0" smtClean="0"/>
              <a:t>B</a:t>
            </a:r>
          </a:p>
          <a:p>
            <a:endParaRPr lang="it-IT" i="1" dirty="0" smtClean="0"/>
          </a:p>
          <a:p>
            <a:r>
              <a:rPr lang="it-IT" i="1" dirty="0" smtClean="0"/>
              <a:t>			(Eugenio Montale)</a:t>
            </a:r>
          </a:p>
          <a:p>
            <a:endParaRPr lang="it-IT" dirty="0" smtClean="0"/>
          </a:p>
        </p:txBody>
      </p:sp>
      <p:sp>
        <p:nvSpPr>
          <p:cNvPr id="4" name="Parentesi graffa chiusa 3"/>
          <p:cNvSpPr/>
          <p:nvPr/>
        </p:nvSpPr>
        <p:spPr>
          <a:xfrm>
            <a:off x="5500694" y="2571744"/>
            <a:ext cx="1000132" cy="107157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1">
                  <a:lumMod val="95000"/>
                </a:schemeClr>
              </a:solidFill>
            </a:endParaRPr>
          </a:p>
        </p:txBody>
      </p:sp>
      <p:sp>
        <p:nvSpPr>
          <p:cNvPr id="5" name="CasellaDiTesto 4"/>
          <p:cNvSpPr txBox="1"/>
          <p:nvPr/>
        </p:nvSpPr>
        <p:spPr>
          <a:xfrm>
            <a:off x="1571604" y="5357826"/>
            <a:ext cx="6357982" cy="369332"/>
          </a:xfrm>
          <a:prstGeom prst="rect">
            <a:avLst/>
          </a:prstGeom>
          <a:noFill/>
        </p:spPr>
        <p:txBody>
          <a:bodyPr wrap="square" rtlCol="0">
            <a:spAutoFit/>
          </a:bodyPr>
          <a:lstStyle/>
          <a:p>
            <a:r>
              <a:rPr lang="it-IT" dirty="0" smtClean="0"/>
              <a:t>In questo caso lo </a:t>
            </a:r>
            <a:r>
              <a:rPr lang="it-IT" b="1" dirty="0" smtClean="0"/>
              <a:t>schema metrico è: AA, BB, </a:t>
            </a:r>
            <a:r>
              <a:rPr lang="it-IT" b="1" dirty="0" err="1" smtClean="0"/>
              <a:t>CC</a:t>
            </a:r>
            <a:r>
              <a:rPr lang="it-IT" b="1" dirty="0" smtClean="0"/>
              <a:t>, </a:t>
            </a:r>
            <a:r>
              <a:rPr lang="it-IT" dirty="0" smtClean="0"/>
              <a:t>ecc.</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182</TotalTime>
  <Words>762</Words>
  <Application>Microsoft Office PowerPoint</Application>
  <PresentationFormat>Presentazione su schermo (4:3)</PresentationFormat>
  <Paragraphs>137</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Century Gothic</vt:lpstr>
      <vt:lpstr>Verdana</vt:lpstr>
      <vt:lpstr>Wingdings</vt:lpstr>
      <vt:lpstr>Wingdings 2</vt:lpstr>
      <vt:lpstr>Verve</vt:lpstr>
      <vt:lpstr>Il testo poetico e le forme metriche</vt:lpstr>
      <vt:lpstr>Nelle poesie, spesso i versi sono disposti a gruppi, nei quali il numero dei versi stessi può variare. Ogni gruppo di versi prende il nome di strofa.</vt:lpstr>
      <vt:lpstr>Presentazione standard di PowerPoint</vt:lpstr>
      <vt:lpstr>Presentazione standard di PowerPoint</vt:lpstr>
      <vt:lpstr>Presentazione standard di PowerPoint</vt:lpstr>
      <vt:lpstr>Presentazione standard di PowerPoint</vt:lpstr>
      <vt:lpstr>Il testo poetico e le forme metriche:</vt:lpstr>
      <vt:lpstr>I versi possono essere legati fra loro dalla rima, ossia dalla ripetizione di suoni uguali in due o più parole a fine verso, a partire dall’ultima vocale accentata. Così ad esempio, prigioni fa rima con intenzioni; gente con sénte; bambìno con pulcìno.</vt:lpstr>
      <vt:lpstr>LA RIMA BACIATA</vt:lpstr>
      <vt:lpstr>RIMA ALTERNATA</vt:lpstr>
      <vt:lpstr>RIMA INCROCIATA</vt:lpstr>
      <vt:lpstr>RIMA INCATENATA</vt:lpstr>
      <vt:lpstr>Versi sciolti e versi liberi</vt:lpstr>
      <vt:lpstr>RIME IMPERFETTE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testo poetico e le forme metriche</dc:title>
  <dc:creator>cinzia</dc:creator>
  <cp:lastModifiedBy>X</cp:lastModifiedBy>
  <cp:revision>22</cp:revision>
  <dcterms:created xsi:type="dcterms:W3CDTF">2018-03-02T09:12:24Z</dcterms:created>
  <dcterms:modified xsi:type="dcterms:W3CDTF">2020-02-17T11:32:46Z</dcterms:modified>
</cp:coreProperties>
</file>