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4A2134-98AA-4EE1-AC76-1366DF3C4A9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AEBC9D9-F065-495A-9E71-A0A0E763800E}">
      <dgm:prSet phldrT="[Testo]"/>
      <dgm:spPr/>
      <dgm:t>
        <a:bodyPr/>
        <a:lstStyle/>
        <a:p>
          <a:r>
            <a:rPr lang="it-IT" dirty="0" smtClean="0"/>
            <a:t>Articoli di fondo dei quotidiani, articoli di opinione delle riviste</a:t>
          </a:r>
          <a:endParaRPr lang="it-IT" dirty="0"/>
        </a:p>
      </dgm:t>
    </dgm:pt>
    <dgm:pt modelId="{8133E5BC-19E5-47C2-8827-9028F5A1FA4D}" type="parTrans" cxnId="{AC908CC1-8CE1-451A-A73E-EE2B9FDFCE92}">
      <dgm:prSet/>
      <dgm:spPr/>
      <dgm:t>
        <a:bodyPr/>
        <a:lstStyle/>
        <a:p>
          <a:endParaRPr lang="it-IT"/>
        </a:p>
      </dgm:t>
    </dgm:pt>
    <dgm:pt modelId="{F3A81967-2225-4EB9-B08D-B404B58FF68F}" type="sibTrans" cxnId="{AC908CC1-8CE1-451A-A73E-EE2B9FDFCE92}">
      <dgm:prSet/>
      <dgm:spPr/>
      <dgm:t>
        <a:bodyPr/>
        <a:lstStyle/>
        <a:p>
          <a:endParaRPr lang="it-IT"/>
        </a:p>
      </dgm:t>
    </dgm:pt>
    <dgm:pt modelId="{01F66AAB-FA3B-4BDF-8293-A5360B488797}">
      <dgm:prSet phldrT="[Testo]"/>
      <dgm:spPr/>
      <dgm:t>
        <a:bodyPr/>
        <a:lstStyle/>
        <a:p>
          <a:r>
            <a:rPr lang="it-IT" dirty="0" smtClean="0"/>
            <a:t>Le arringhe degli avvocati nei processi</a:t>
          </a:r>
          <a:endParaRPr lang="it-IT" dirty="0"/>
        </a:p>
      </dgm:t>
    </dgm:pt>
    <dgm:pt modelId="{CEE8F199-16FF-49F5-80D5-B622E6FE21F2}" type="parTrans" cxnId="{CF94BCBD-9EF5-4943-BF16-D2BDFF87A841}">
      <dgm:prSet/>
      <dgm:spPr/>
      <dgm:t>
        <a:bodyPr/>
        <a:lstStyle/>
        <a:p>
          <a:endParaRPr lang="it-IT"/>
        </a:p>
      </dgm:t>
    </dgm:pt>
    <dgm:pt modelId="{4E3C6635-12BE-47D9-805A-CEC151AA8E29}" type="sibTrans" cxnId="{CF94BCBD-9EF5-4943-BF16-D2BDFF87A841}">
      <dgm:prSet/>
      <dgm:spPr/>
      <dgm:t>
        <a:bodyPr/>
        <a:lstStyle/>
        <a:p>
          <a:endParaRPr lang="it-IT"/>
        </a:p>
      </dgm:t>
    </dgm:pt>
    <dgm:pt modelId="{FB50BE07-96C8-427F-B7DF-BADE90445172}">
      <dgm:prSet phldrT="[Testo]"/>
      <dgm:spPr/>
      <dgm:t>
        <a:bodyPr/>
        <a:lstStyle/>
        <a:p>
          <a:r>
            <a:rPr lang="it-IT" dirty="0" smtClean="0"/>
            <a:t>Le critiche dei film</a:t>
          </a:r>
          <a:endParaRPr lang="it-IT" dirty="0"/>
        </a:p>
      </dgm:t>
    </dgm:pt>
    <dgm:pt modelId="{AB9660E1-0467-4C05-A028-1A0838605621}" type="parTrans" cxnId="{05A76DB4-E3B9-495C-B01D-8CEDC7ADCF61}">
      <dgm:prSet/>
      <dgm:spPr/>
      <dgm:t>
        <a:bodyPr/>
        <a:lstStyle/>
        <a:p>
          <a:endParaRPr lang="it-IT"/>
        </a:p>
      </dgm:t>
    </dgm:pt>
    <dgm:pt modelId="{B793B764-939D-43F2-BFD9-AB1FB5FC53BE}" type="sibTrans" cxnId="{05A76DB4-E3B9-495C-B01D-8CEDC7ADCF61}">
      <dgm:prSet/>
      <dgm:spPr/>
      <dgm:t>
        <a:bodyPr/>
        <a:lstStyle/>
        <a:p>
          <a:endParaRPr lang="it-IT"/>
        </a:p>
      </dgm:t>
    </dgm:pt>
    <dgm:pt modelId="{4C0478D6-B0FB-4E71-91D6-D075B229C7C9}">
      <dgm:prSet phldrT="[Testo]"/>
      <dgm:spPr/>
      <dgm:t>
        <a:bodyPr/>
        <a:lstStyle/>
        <a:p>
          <a:r>
            <a:rPr lang="it-IT" dirty="0" smtClean="0"/>
            <a:t>I saggi storici, scientifici</a:t>
          </a:r>
          <a:endParaRPr lang="it-IT" dirty="0"/>
        </a:p>
      </dgm:t>
    </dgm:pt>
    <dgm:pt modelId="{D15F76FE-F4E3-4F74-87A2-EEB356C3AB6B}" type="parTrans" cxnId="{06F9E212-03CA-46BD-9FCA-BC44C6C40421}">
      <dgm:prSet/>
      <dgm:spPr/>
      <dgm:t>
        <a:bodyPr/>
        <a:lstStyle/>
        <a:p>
          <a:endParaRPr lang="it-IT"/>
        </a:p>
      </dgm:t>
    </dgm:pt>
    <dgm:pt modelId="{9A74D30C-DF1C-4F9C-BDF9-EA50FDCDCF3F}" type="sibTrans" cxnId="{06F9E212-03CA-46BD-9FCA-BC44C6C40421}">
      <dgm:prSet/>
      <dgm:spPr/>
      <dgm:t>
        <a:bodyPr/>
        <a:lstStyle/>
        <a:p>
          <a:endParaRPr lang="it-IT"/>
        </a:p>
      </dgm:t>
    </dgm:pt>
    <dgm:pt modelId="{C6C614FE-8272-46BD-AF84-01A58F013BA3}">
      <dgm:prSet phldrT="[Testo]"/>
      <dgm:spPr/>
      <dgm:t>
        <a:bodyPr/>
        <a:lstStyle/>
        <a:p>
          <a:r>
            <a:rPr lang="it-IT" dirty="0" smtClean="0"/>
            <a:t>Manuali scolastici </a:t>
          </a:r>
          <a:endParaRPr lang="it-IT" dirty="0"/>
        </a:p>
      </dgm:t>
    </dgm:pt>
    <dgm:pt modelId="{D28B2BD2-051C-47B0-97BC-FB7206BD2F09}" type="parTrans" cxnId="{5311C924-56B8-47CB-B99A-56E1B6CF973A}">
      <dgm:prSet/>
      <dgm:spPr/>
      <dgm:t>
        <a:bodyPr/>
        <a:lstStyle/>
        <a:p>
          <a:endParaRPr lang="it-IT"/>
        </a:p>
      </dgm:t>
    </dgm:pt>
    <dgm:pt modelId="{058F2F17-81CC-4123-AFB0-1A390C1BD662}" type="sibTrans" cxnId="{5311C924-56B8-47CB-B99A-56E1B6CF973A}">
      <dgm:prSet/>
      <dgm:spPr/>
      <dgm:t>
        <a:bodyPr/>
        <a:lstStyle/>
        <a:p>
          <a:endParaRPr lang="it-IT"/>
        </a:p>
      </dgm:t>
    </dgm:pt>
    <dgm:pt modelId="{F8B81679-6699-485B-A8B4-B84B45ABFF7A}">
      <dgm:prSet phldrT="[Testo]"/>
      <dgm:spPr/>
      <dgm:t>
        <a:bodyPr/>
        <a:lstStyle/>
        <a:p>
          <a:r>
            <a:rPr lang="it-IT" dirty="0" smtClean="0"/>
            <a:t>Tema scolastico</a:t>
          </a:r>
          <a:endParaRPr lang="it-IT" dirty="0"/>
        </a:p>
      </dgm:t>
    </dgm:pt>
    <dgm:pt modelId="{0DB56B52-36F1-4D33-92D1-BD75C4430AC8}" type="parTrans" cxnId="{FC4452EE-271E-4DC5-A6EA-DF9AA3F588EC}">
      <dgm:prSet/>
      <dgm:spPr/>
      <dgm:t>
        <a:bodyPr/>
        <a:lstStyle/>
        <a:p>
          <a:endParaRPr lang="it-IT"/>
        </a:p>
      </dgm:t>
    </dgm:pt>
    <dgm:pt modelId="{335705EB-929C-4102-AD63-88C0B08F86AE}" type="sibTrans" cxnId="{FC4452EE-271E-4DC5-A6EA-DF9AA3F588EC}">
      <dgm:prSet/>
      <dgm:spPr/>
      <dgm:t>
        <a:bodyPr/>
        <a:lstStyle/>
        <a:p>
          <a:endParaRPr lang="it-IT"/>
        </a:p>
      </dgm:t>
    </dgm:pt>
    <dgm:pt modelId="{CE96B768-620E-4963-9A99-4B930A46674B}" type="pres">
      <dgm:prSet presAssocID="{AB4A2134-98AA-4EE1-AC76-1366DF3C4A9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920B9C6-1707-4D0C-8914-A8D491D8DC86}" type="pres">
      <dgm:prSet presAssocID="{0AEBC9D9-F065-495A-9E71-A0A0E763800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48621D1-5910-4AA0-A3F3-5BDF47AB4387}" type="pres">
      <dgm:prSet presAssocID="{F3A81967-2225-4EB9-B08D-B404B58FF68F}" presName="sibTrans" presStyleCnt="0"/>
      <dgm:spPr/>
    </dgm:pt>
    <dgm:pt modelId="{9B2DFFE7-1DD7-4D85-9969-3E2A6213F5A2}" type="pres">
      <dgm:prSet presAssocID="{01F66AAB-FA3B-4BDF-8293-A5360B48879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BEB16FF-703A-4F64-9193-0030C9219F8B}" type="pres">
      <dgm:prSet presAssocID="{4E3C6635-12BE-47D9-805A-CEC151AA8E29}" presName="sibTrans" presStyleCnt="0"/>
      <dgm:spPr/>
    </dgm:pt>
    <dgm:pt modelId="{98D5D9BB-A53E-4013-A625-D2524BF0BDDD}" type="pres">
      <dgm:prSet presAssocID="{FB50BE07-96C8-427F-B7DF-BADE90445172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2C9D69A-AC14-4C75-AC59-A4CB9BFAD35C}" type="pres">
      <dgm:prSet presAssocID="{B793B764-939D-43F2-BFD9-AB1FB5FC53BE}" presName="sibTrans" presStyleCnt="0"/>
      <dgm:spPr/>
    </dgm:pt>
    <dgm:pt modelId="{691EA6AC-9639-4AAC-B323-C0F6ACE8FB9B}" type="pres">
      <dgm:prSet presAssocID="{4C0478D6-B0FB-4E71-91D6-D075B229C7C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51AF2AC-A2B0-40CD-BEE5-2672764C3339}" type="pres">
      <dgm:prSet presAssocID="{9A74D30C-DF1C-4F9C-BDF9-EA50FDCDCF3F}" presName="sibTrans" presStyleCnt="0"/>
      <dgm:spPr/>
    </dgm:pt>
    <dgm:pt modelId="{35C767C7-AF8F-4B08-965E-A9FFAB9E7AE6}" type="pres">
      <dgm:prSet presAssocID="{C6C614FE-8272-46BD-AF84-01A58F013BA3}" presName="node" presStyleLbl="node1" presStyleIdx="4" presStyleCnt="6" custLinFactNeighborX="3376" custLinFactNeighborY="292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88DB283-4F09-4807-A733-C31E64B8EF0E}" type="pres">
      <dgm:prSet presAssocID="{058F2F17-81CC-4123-AFB0-1A390C1BD662}" presName="sibTrans" presStyleCnt="0"/>
      <dgm:spPr/>
    </dgm:pt>
    <dgm:pt modelId="{13631A4F-5594-4B3B-9D5E-4398092E5713}" type="pres">
      <dgm:prSet presAssocID="{F8B81679-6699-485B-A8B4-B84B45ABFF7A}" presName="node" presStyleLbl="node1" presStyleIdx="5" presStyleCnt="6" custLinFactNeighborX="-272" custLinFactNeighborY="-298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C4452EE-271E-4DC5-A6EA-DF9AA3F588EC}" srcId="{AB4A2134-98AA-4EE1-AC76-1366DF3C4A92}" destId="{F8B81679-6699-485B-A8B4-B84B45ABFF7A}" srcOrd="5" destOrd="0" parTransId="{0DB56B52-36F1-4D33-92D1-BD75C4430AC8}" sibTransId="{335705EB-929C-4102-AD63-88C0B08F86AE}"/>
    <dgm:cxn modelId="{87F6E52E-FB4F-4C4E-852D-5DB8371D8C89}" type="presOf" srcId="{FB50BE07-96C8-427F-B7DF-BADE90445172}" destId="{98D5D9BB-A53E-4013-A625-D2524BF0BDDD}" srcOrd="0" destOrd="0" presId="urn:microsoft.com/office/officeart/2005/8/layout/default"/>
    <dgm:cxn modelId="{792C727F-3A2D-4F31-B52B-8CCD3CDB2220}" type="presOf" srcId="{0AEBC9D9-F065-495A-9E71-A0A0E763800E}" destId="{1920B9C6-1707-4D0C-8914-A8D491D8DC86}" srcOrd="0" destOrd="0" presId="urn:microsoft.com/office/officeart/2005/8/layout/default"/>
    <dgm:cxn modelId="{13F211DA-6181-4575-90DB-34B3BF5A3785}" type="presOf" srcId="{AB4A2134-98AA-4EE1-AC76-1366DF3C4A92}" destId="{CE96B768-620E-4963-9A99-4B930A46674B}" srcOrd="0" destOrd="0" presId="urn:microsoft.com/office/officeart/2005/8/layout/default"/>
    <dgm:cxn modelId="{D5662F1B-52E4-472A-8B83-FD43A724CDDB}" type="presOf" srcId="{F8B81679-6699-485B-A8B4-B84B45ABFF7A}" destId="{13631A4F-5594-4B3B-9D5E-4398092E5713}" srcOrd="0" destOrd="0" presId="urn:microsoft.com/office/officeart/2005/8/layout/default"/>
    <dgm:cxn modelId="{AC908CC1-8CE1-451A-A73E-EE2B9FDFCE92}" srcId="{AB4A2134-98AA-4EE1-AC76-1366DF3C4A92}" destId="{0AEBC9D9-F065-495A-9E71-A0A0E763800E}" srcOrd="0" destOrd="0" parTransId="{8133E5BC-19E5-47C2-8827-9028F5A1FA4D}" sibTransId="{F3A81967-2225-4EB9-B08D-B404B58FF68F}"/>
    <dgm:cxn modelId="{5311C924-56B8-47CB-B99A-56E1B6CF973A}" srcId="{AB4A2134-98AA-4EE1-AC76-1366DF3C4A92}" destId="{C6C614FE-8272-46BD-AF84-01A58F013BA3}" srcOrd="4" destOrd="0" parTransId="{D28B2BD2-051C-47B0-97BC-FB7206BD2F09}" sibTransId="{058F2F17-81CC-4123-AFB0-1A390C1BD662}"/>
    <dgm:cxn modelId="{05A76DB4-E3B9-495C-B01D-8CEDC7ADCF61}" srcId="{AB4A2134-98AA-4EE1-AC76-1366DF3C4A92}" destId="{FB50BE07-96C8-427F-B7DF-BADE90445172}" srcOrd="2" destOrd="0" parTransId="{AB9660E1-0467-4C05-A028-1A0838605621}" sibTransId="{B793B764-939D-43F2-BFD9-AB1FB5FC53BE}"/>
    <dgm:cxn modelId="{BA7E077F-90B7-425F-83F9-0FBF38008107}" type="presOf" srcId="{01F66AAB-FA3B-4BDF-8293-A5360B488797}" destId="{9B2DFFE7-1DD7-4D85-9969-3E2A6213F5A2}" srcOrd="0" destOrd="0" presId="urn:microsoft.com/office/officeart/2005/8/layout/default"/>
    <dgm:cxn modelId="{FDA19625-9351-4C90-A9BF-1C9AAA7A8B6C}" type="presOf" srcId="{C6C614FE-8272-46BD-AF84-01A58F013BA3}" destId="{35C767C7-AF8F-4B08-965E-A9FFAB9E7AE6}" srcOrd="0" destOrd="0" presId="urn:microsoft.com/office/officeart/2005/8/layout/default"/>
    <dgm:cxn modelId="{9C55EF85-DB72-4F5E-9DC8-17C9C07AB65A}" type="presOf" srcId="{4C0478D6-B0FB-4E71-91D6-D075B229C7C9}" destId="{691EA6AC-9639-4AAC-B323-C0F6ACE8FB9B}" srcOrd="0" destOrd="0" presId="urn:microsoft.com/office/officeart/2005/8/layout/default"/>
    <dgm:cxn modelId="{CF94BCBD-9EF5-4943-BF16-D2BDFF87A841}" srcId="{AB4A2134-98AA-4EE1-AC76-1366DF3C4A92}" destId="{01F66AAB-FA3B-4BDF-8293-A5360B488797}" srcOrd="1" destOrd="0" parTransId="{CEE8F199-16FF-49F5-80D5-B622E6FE21F2}" sibTransId="{4E3C6635-12BE-47D9-805A-CEC151AA8E29}"/>
    <dgm:cxn modelId="{06F9E212-03CA-46BD-9FCA-BC44C6C40421}" srcId="{AB4A2134-98AA-4EE1-AC76-1366DF3C4A92}" destId="{4C0478D6-B0FB-4E71-91D6-D075B229C7C9}" srcOrd="3" destOrd="0" parTransId="{D15F76FE-F4E3-4F74-87A2-EEB356C3AB6B}" sibTransId="{9A74D30C-DF1C-4F9C-BDF9-EA50FDCDCF3F}"/>
    <dgm:cxn modelId="{11B0A92C-4F33-4567-8656-79C353681621}" type="presParOf" srcId="{CE96B768-620E-4963-9A99-4B930A46674B}" destId="{1920B9C6-1707-4D0C-8914-A8D491D8DC86}" srcOrd="0" destOrd="0" presId="urn:microsoft.com/office/officeart/2005/8/layout/default"/>
    <dgm:cxn modelId="{29D3661E-41B6-49DC-AE32-341E99977F53}" type="presParOf" srcId="{CE96B768-620E-4963-9A99-4B930A46674B}" destId="{548621D1-5910-4AA0-A3F3-5BDF47AB4387}" srcOrd="1" destOrd="0" presId="urn:microsoft.com/office/officeart/2005/8/layout/default"/>
    <dgm:cxn modelId="{DB9B85A0-8B3B-488F-B6A3-7704849DB406}" type="presParOf" srcId="{CE96B768-620E-4963-9A99-4B930A46674B}" destId="{9B2DFFE7-1DD7-4D85-9969-3E2A6213F5A2}" srcOrd="2" destOrd="0" presId="urn:microsoft.com/office/officeart/2005/8/layout/default"/>
    <dgm:cxn modelId="{54B82ABD-D32B-4A5E-8073-7F8FF0445C74}" type="presParOf" srcId="{CE96B768-620E-4963-9A99-4B930A46674B}" destId="{DBEB16FF-703A-4F64-9193-0030C9219F8B}" srcOrd="3" destOrd="0" presId="urn:microsoft.com/office/officeart/2005/8/layout/default"/>
    <dgm:cxn modelId="{537CC3D1-F89D-4285-B429-D11026CA7874}" type="presParOf" srcId="{CE96B768-620E-4963-9A99-4B930A46674B}" destId="{98D5D9BB-A53E-4013-A625-D2524BF0BDDD}" srcOrd="4" destOrd="0" presId="urn:microsoft.com/office/officeart/2005/8/layout/default"/>
    <dgm:cxn modelId="{1E3EF905-1737-426B-A8B5-CF882FC883B7}" type="presParOf" srcId="{CE96B768-620E-4963-9A99-4B930A46674B}" destId="{E2C9D69A-AC14-4C75-AC59-A4CB9BFAD35C}" srcOrd="5" destOrd="0" presId="urn:microsoft.com/office/officeart/2005/8/layout/default"/>
    <dgm:cxn modelId="{603B8293-0D6B-494D-8D0D-D11D99A617CD}" type="presParOf" srcId="{CE96B768-620E-4963-9A99-4B930A46674B}" destId="{691EA6AC-9639-4AAC-B323-C0F6ACE8FB9B}" srcOrd="6" destOrd="0" presId="urn:microsoft.com/office/officeart/2005/8/layout/default"/>
    <dgm:cxn modelId="{F077578C-246E-441C-9A2D-606DFA3DFEAE}" type="presParOf" srcId="{CE96B768-620E-4963-9A99-4B930A46674B}" destId="{251AF2AC-A2B0-40CD-BEE5-2672764C3339}" srcOrd="7" destOrd="0" presId="urn:microsoft.com/office/officeart/2005/8/layout/default"/>
    <dgm:cxn modelId="{D5C834CE-9991-4031-85EC-9167D68E13E5}" type="presParOf" srcId="{CE96B768-620E-4963-9A99-4B930A46674B}" destId="{35C767C7-AF8F-4B08-965E-A9FFAB9E7AE6}" srcOrd="8" destOrd="0" presId="urn:microsoft.com/office/officeart/2005/8/layout/default"/>
    <dgm:cxn modelId="{EBFECF26-22EB-463E-A966-8AA48B662D8F}" type="presParOf" srcId="{CE96B768-620E-4963-9A99-4B930A46674B}" destId="{988DB283-4F09-4807-A733-C31E64B8EF0E}" srcOrd="9" destOrd="0" presId="urn:microsoft.com/office/officeart/2005/8/layout/default"/>
    <dgm:cxn modelId="{71641006-22DE-4C61-B13F-733D462C2C1E}" type="presParOf" srcId="{CE96B768-620E-4963-9A99-4B930A46674B}" destId="{13631A4F-5594-4B3B-9D5E-4398092E5713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20B9C6-1707-4D0C-8914-A8D491D8DC86}">
      <dsp:nvSpPr>
        <dsp:cNvPr id="0" name=""/>
        <dsp:cNvSpPr/>
      </dsp:nvSpPr>
      <dsp:spPr>
        <a:xfrm>
          <a:off x="932110" y="999"/>
          <a:ext cx="2015132" cy="12090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Articoli di fondo dei quotidiani, articoli di opinione delle riviste</a:t>
          </a:r>
          <a:endParaRPr lang="it-IT" sz="1700" kern="1200" dirty="0"/>
        </a:p>
      </dsp:txBody>
      <dsp:txXfrm>
        <a:off x="932110" y="999"/>
        <a:ext cx="2015132" cy="1209079"/>
      </dsp:txXfrm>
    </dsp:sp>
    <dsp:sp modelId="{9B2DFFE7-1DD7-4D85-9969-3E2A6213F5A2}">
      <dsp:nvSpPr>
        <dsp:cNvPr id="0" name=""/>
        <dsp:cNvSpPr/>
      </dsp:nvSpPr>
      <dsp:spPr>
        <a:xfrm>
          <a:off x="3148756" y="999"/>
          <a:ext cx="2015132" cy="12090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Le arringhe degli avvocati nei processi</a:t>
          </a:r>
          <a:endParaRPr lang="it-IT" sz="1700" kern="1200" dirty="0"/>
        </a:p>
      </dsp:txBody>
      <dsp:txXfrm>
        <a:off x="3148756" y="999"/>
        <a:ext cx="2015132" cy="1209079"/>
      </dsp:txXfrm>
    </dsp:sp>
    <dsp:sp modelId="{98D5D9BB-A53E-4013-A625-D2524BF0BDDD}">
      <dsp:nvSpPr>
        <dsp:cNvPr id="0" name=""/>
        <dsp:cNvSpPr/>
      </dsp:nvSpPr>
      <dsp:spPr>
        <a:xfrm>
          <a:off x="932110" y="1411592"/>
          <a:ext cx="2015132" cy="12090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Le critiche dei film</a:t>
          </a:r>
          <a:endParaRPr lang="it-IT" sz="1700" kern="1200" dirty="0"/>
        </a:p>
      </dsp:txBody>
      <dsp:txXfrm>
        <a:off x="932110" y="1411592"/>
        <a:ext cx="2015132" cy="1209079"/>
      </dsp:txXfrm>
    </dsp:sp>
    <dsp:sp modelId="{691EA6AC-9639-4AAC-B323-C0F6ACE8FB9B}">
      <dsp:nvSpPr>
        <dsp:cNvPr id="0" name=""/>
        <dsp:cNvSpPr/>
      </dsp:nvSpPr>
      <dsp:spPr>
        <a:xfrm>
          <a:off x="3148756" y="1411592"/>
          <a:ext cx="2015132" cy="12090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I saggi storici, scientifici</a:t>
          </a:r>
          <a:endParaRPr lang="it-IT" sz="1700" kern="1200" dirty="0"/>
        </a:p>
      </dsp:txBody>
      <dsp:txXfrm>
        <a:off x="3148756" y="1411592"/>
        <a:ext cx="2015132" cy="1209079"/>
      </dsp:txXfrm>
    </dsp:sp>
    <dsp:sp modelId="{35C767C7-AF8F-4B08-965E-A9FFAB9E7AE6}">
      <dsp:nvSpPr>
        <dsp:cNvPr id="0" name=""/>
        <dsp:cNvSpPr/>
      </dsp:nvSpPr>
      <dsp:spPr>
        <a:xfrm>
          <a:off x="1000141" y="2823184"/>
          <a:ext cx="2015132" cy="12090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Manuali scolastici </a:t>
          </a:r>
          <a:endParaRPr lang="it-IT" sz="1700" kern="1200" dirty="0"/>
        </a:p>
      </dsp:txBody>
      <dsp:txXfrm>
        <a:off x="1000141" y="2823184"/>
        <a:ext cx="2015132" cy="1209079"/>
      </dsp:txXfrm>
    </dsp:sp>
    <dsp:sp modelId="{13631A4F-5594-4B3B-9D5E-4398092E5713}">
      <dsp:nvSpPr>
        <dsp:cNvPr id="0" name=""/>
        <dsp:cNvSpPr/>
      </dsp:nvSpPr>
      <dsp:spPr>
        <a:xfrm>
          <a:off x="3143275" y="2786082"/>
          <a:ext cx="2015132" cy="12090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Tema scolastico</a:t>
          </a:r>
          <a:endParaRPr lang="it-IT" sz="1700" kern="1200" dirty="0"/>
        </a:p>
      </dsp:txBody>
      <dsp:txXfrm>
        <a:off x="3143275" y="2786082"/>
        <a:ext cx="2015132" cy="12090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tango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tango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tango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tango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tangolo arrotondato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tangolo arrotondato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tango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3ECE427-FA07-49E2-B3E9-C5A5D1CA06D9}" type="datetimeFigureOut">
              <a:rPr lang="it-IT" smtClean="0"/>
              <a:t>17/02/2020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CFAB24C-B391-4504-8196-4E568E606A1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CE427-FA07-49E2-B3E9-C5A5D1CA06D9}" type="datetimeFigureOut">
              <a:rPr lang="it-IT" smtClean="0"/>
              <a:t>17/02/2020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B24C-B391-4504-8196-4E568E606A1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CE427-FA07-49E2-B3E9-C5A5D1CA06D9}" type="datetimeFigureOut">
              <a:rPr lang="it-IT" smtClean="0"/>
              <a:t>17/02/2020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B24C-B391-4504-8196-4E568E606A1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CE427-FA07-49E2-B3E9-C5A5D1CA06D9}" type="datetimeFigureOut">
              <a:rPr lang="it-IT" smtClean="0"/>
              <a:t>17/02/2020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B24C-B391-4504-8196-4E568E606A1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CE427-FA07-49E2-B3E9-C5A5D1CA06D9}" type="datetimeFigureOut">
              <a:rPr lang="it-IT" smtClean="0"/>
              <a:t>17/02/2020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B24C-B391-4504-8196-4E568E606A1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CE427-FA07-49E2-B3E9-C5A5D1CA06D9}" type="datetimeFigureOut">
              <a:rPr lang="it-IT" smtClean="0"/>
              <a:t>17/02/2020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B24C-B391-4504-8196-4E568E606A1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3ECE427-FA07-49E2-B3E9-C5A5D1CA06D9}" type="datetimeFigureOut">
              <a:rPr lang="it-IT" smtClean="0"/>
              <a:t>17/02/2020</a:t>
            </a:fld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CFAB24C-B391-4504-8196-4E568E606A1B}" type="slidenum">
              <a:rPr lang="it-IT" smtClean="0"/>
              <a:t>‹N›</a:t>
            </a:fld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3ECE427-FA07-49E2-B3E9-C5A5D1CA06D9}" type="datetimeFigureOut">
              <a:rPr lang="it-IT" smtClean="0"/>
              <a:t>17/02/2020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CFAB24C-B391-4504-8196-4E568E606A1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CE427-FA07-49E2-B3E9-C5A5D1CA06D9}" type="datetimeFigureOut">
              <a:rPr lang="it-IT" smtClean="0"/>
              <a:t>17/02/2020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B24C-B391-4504-8196-4E568E606A1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CE427-FA07-49E2-B3E9-C5A5D1CA06D9}" type="datetimeFigureOut">
              <a:rPr lang="it-IT" smtClean="0"/>
              <a:t>17/02/2020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B24C-B391-4504-8196-4E568E606A1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CE427-FA07-49E2-B3E9-C5A5D1CA06D9}" type="datetimeFigureOut">
              <a:rPr lang="it-IT" smtClean="0"/>
              <a:t>17/02/2020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B24C-B391-4504-8196-4E568E606A1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tango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tango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tango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tango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tangolo arrotondato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tangolo arrotondato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tango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tango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tango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tango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tango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tango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3ECE427-FA07-49E2-B3E9-C5A5D1CA06D9}" type="datetimeFigureOut">
              <a:rPr lang="it-IT" smtClean="0"/>
              <a:t>17/02/2020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CFAB24C-B391-4504-8196-4E568E606A1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Il TESTO ARGOMENTATIVO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57158" y="4143380"/>
            <a:ext cx="4953000" cy="1752600"/>
          </a:xfrm>
        </p:spPr>
        <p:txBody>
          <a:bodyPr/>
          <a:lstStyle/>
          <a:p>
            <a:r>
              <a:rPr lang="it-IT" dirty="0" smtClean="0"/>
              <a:t>Che cos’è un testo argomentativo?</a:t>
            </a:r>
            <a:endParaRPr lang="it-IT" dirty="0"/>
          </a:p>
        </p:txBody>
      </p:sp>
      <p:pic>
        <p:nvPicPr>
          <p:cNvPr id="15362" name="Picture 2" descr="Immagine correla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7" y="3929066"/>
            <a:ext cx="3714744" cy="29289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Risultati immagini per problem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40" y="0"/>
            <a:ext cx="5000660" cy="3759118"/>
          </a:xfrm>
          <a:prstGeom prst="rect">
            <a:avLst/>
          </a:prstGeom>
          <a:noFill/>
        </p:spPr>
      </p:pic>
      <p:sp>
        <p:nvSpPr>
          <p:cNvPr id="3" name="CasellaDiTesto 2"/>
          <p:cNvSpPr txBox="1"/>
          <p:nvPr/>
        </p:nvSpPr>
        <p:spPr>
          <a:xfrm>
            <a:off x="285720" y="428604"/>
            <a:ext cx="3857652" cy="501675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/>
              <a:t>Il testo argomentativo è un tipo di testo in cui l’autore presenta, in relazione a un determinato problema, la propria opinione o tesi, sostenendola con opportuni elementi di prova o argomenti, ossia con prove, dati, la propria opinione.</a:t>
            </a:r>
          </a:p>
          <a:p>
            <a:endParaRPr lang="it-IT" sz="2000" dirty="0"/>
          </a:p>
          <a:p>
            <a:endParaRPr lang="it-IT" sz="2000" dirty="0" smtClean="0"/>
          </a:p>
          <a:p>
            <a:pPr algn="just"/>
            <a:r>
              <a:rPr lang="it-IT" sz="2000" dirty="0" smtClean="0"/>
              <a:t>Chi scrive un testo argomentativo si prefigge lo scopo di convincere, persuadere il destinatario della validità di quello che dice, di quello che sostiene,</a:t>
            </a:r>
            <a:endParaRPr lang="it-IT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arrotondato 7"/>
          <p:cNvSpPr/>
          <p:nvPr/>
        </p:nvSpPr>
        <p:spPr>
          <a:xfrm>
            <a:off x="1142976" y="1000108"/>
            <a:ext cx="2786082" cy="5715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Problema</a:t>
            </a:r>
            <a:endParaRPr lang="it-IT" dirty="0"/>
          </a:p>
        </p:txBody>
      </p:sp>
      <p:sp>
        <p:nvSpPr>
          <p:cNvPr id="9" name="Rettangolo arrotondato 8"/>
          <p:cNvSpPr/>
          <p:nvPr/>
        </p:nvSpPr>
        <p:spPr>
          <a:xfrm>
            <a:off x="1214414" y="2000240"/>
            <a:ext cx="2714644" cy="5715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Tesi</a:t>
            </a:r>
            <a:endParaRPr lang="it-IT" dirty="0"/>
          </a:p>
        </p:txBody>
      </p:sp>
      <p:sp>
        <p:nvSpPr>
          <p:cNvPr id="10" name="Rettangolo arrotondato 9"/>
          <p:cNvSpPr/>
          <p:nvPr/>
        </p:nvSpPr>
        <p:spPr>
          <a:xfrm>
            <a:off x="1285852" y="3000372"/>
            <a:ext cx="2643206" cy="5715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Argomenti a sostegno della tesi</a:t>
            </a:r>
            <a:endParaRPr lang="it-IT" dirty="0"/>
          </a:p>
        </p:txBody>
      </p:sp>
      <p:sp>
        <p:nvSpPr>
          <p:cNvPr id="11" name="Rettangolo arrotondato 10"/>
          <p:cNvSpPr/>
          <p:nvPr/>
        </p:nvSpPr>
        <p:spPr>
          <a:xfrm>
            <a:off x="1285852" y="4214818"/>
            <a:ext cx="2643206" cy="5715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Antitesi o tesi contraria</a:t>
            </a:r>
            <a:endParaRPr lang="it-IT" dirty="0"/>
          </a:p>
        </p:txBody>
      </p:sp>
      <p:sp>
        <p:nvSpPr>
          <p:cNvPr id="12" name="Rettangolo arrotondato 11"/>
          <p:cNvSpPr/>
          <p:nvPr/>
        </p:nvSpPr>
        <p:spPr>
          <a:xfrm>
            <a:off x="1285852" y="5429264"/>
            <a:ext cx="2643206" cy="57150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Argomenti a sostegno dell’antitesi</a:t>
            </a:r>
            <a:endParaRPr lang="it-IT" dirty="0"/>
          </a:p>
        </p:txBody>
      </p:sp>
      <p:cxnSp>
        <p:nvCxnSpPr>
          <p:cNvPr id="15" name="Connettore 1 14"/>
          <p:cNvCxnSpPr/>
          <p:nvPr/>
        </p:nvCxnSpPr>
        <p:spPr>
          <a:xfrm rot="5400000">
            <a:off x="1178695" y="3750471"/>
            <a:ext cx="55007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5000628" y="857232"/>
            <a:ext cx="371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Viene presentato un determinato problema su cui si incentra tutto il testo argomentativo.</a:t>
            </a:r>
            <a:endParaRPr lang="it-IT" sz="1600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5000628" y="1928802"/>
            <a:ext cx="32147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dirty="0" smtClean="0"/>
              <a:t>L’autore del testo espone, in relazione al problema, la propria opinione, chiamata “tesi”.</a:t>
            </a:r>
            <a:endParaRPr lang="it-IT" sz="1600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5000628" y="2928934"/>
            <a:ext cx="39290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dirty="0" smtClean="0"/>
              <a:t>L’autore allo scopo di dimostrare la validità della sua tesi e quindi convincere il destinatario, presenta gli argomenti, cioè delle prove, dei ragionamenti.</a:t>
            </a:r>
            <a:endParaRPr lang="it-IT" sz="1600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5072066" y="4286256"/>
            <a:ext cx="342902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L’autore presenta l’antitesi, cioè la tesi contraria alla sua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5072066" y="5357826"/>
            <a:ext cx="30003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L’autore riporta gli argomenti o le prove  che sostengono la tesi contraria alla sua</a:t>
            </a:r>
            <a:endParaRPr lang="it-IT" sz="1600" dirty="0"/>
          </a:p>
        </p:txBody>
      </p:sp>
      <p:cxnSp>
        <p:nvCxnSpPr>
          <p:cNvPr id="25" name="Connettore 1 24"/>
          <p:cNvCxnSpPr/>
          <p:nvPr/>
        </p:nvCxnSpPr>
        <p:spPr>
          <a:xfrm rot="16200000" flipH="1">
            <a:off x="2321703" y="3679033"/>
            <a:ext cx="542928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Risultati immagini per problem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785794"/>
            <a:ext cx="1000132" cy="1000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1"/>
          <p:cNvSpPr/>
          <p:nvPr/>
        </p:nvSpPr>
        <p:spPr>
          <a:xfrm>
            <a:off x="428596" y="1857364"/>
            <a:ext cx="2928958" cy="7858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Confutazione degli argomenti dell’antitesi</a:t>
            </a:r>
            <a:endParaRPr lang="it-IT" dirty="0"/>
          </a:p>
        </p:txBody>
      </p:sp>
      <p:sp>
        <p:nvSpPr>
          <p:cNvPr id="3" name="Rettangolo arrotondato 2"/>
          <p:cNvSpPr/>
          <p:nvPr/>
        </p:nvSpPr>
        <p:spPr>
          <a:xfrm>
            <a:off x="857224" y="3000372"/>
            <a:ext cx="2500330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conclusione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4000496" y="171448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 smtClean="0"/>
              <a:t>L’autore confuta, cioè dimostra la falsità o l’infondatezza degli argomenti che sostengono la tesi contraria alla sua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4071934" y="2857496"/>
            <a:ext cx="46434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L’autore giunge ad una conclusione in cui riconferma la sua opinione o tesi e formula delle ipotesi per risolvere il problema stesso.</a:t>
            </a:r>
            <a:endParaRPr lang="it-IT" dirty="0"/>
          </a:p>
        </p:txBody>
      </p:sp>
      <p:cxnSp>
        <p:nvCxnSpPr>
          <p:cNvPr id="7" name="Connettore 1 6"/>
          <p:cNvCxnSpPr/>
          <p:nvPr/>
        </p:nvCxnSpPr>
        <p:spPr>
          <a:xfrm rot="5400000">
            <a:off x="2035951" y="2821777"/>
            <a:ext cx="26432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rot="5400000">
            <a:off x="2751125" y="2892421"/>
            <a:ext cx="26432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Risultati immagini per problem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4143380"/>
            <a:ext cx="2654291" cy="1990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85720" y="714356"/>
            <a:ext cx="854272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I diversi tipi di testo argomentativo</a:t>
            </a:r>
            <a:endParaRPr lang="it-IT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7412" name="Picture 4" descr="Immagine correla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4422"/>
            <a:ext cx="4191028" cy="2791226"/>
          </a:xfrm>
          <a:prstGeom prst="rect">
            <a:avLst/>
          </a:prstGeom>
          <a:noFill/>
        </p:spPr>
      </p:pic>
      <p:graphicFrame>
        <p:nvGraphicFramePr>
          <p:cNvPr id="8" name="Diagramma 7"/>
          <p:cNvGraphicFramePr/>
          <p:nvPr/>
        </p:nvGraphicFramePr>
        <p:xfrm>
          <a:off x="3286116" y="2643182"/>
          <a:ext cx="6096000" cy="4032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Freccia in giù 9"/>
          <p:cNvSpPr/>
          <p:nvPr/>
        </p:nvSpPr>
        <p:spPr>
          <a:xfrm>
            <a:off x="5929322" y="1285860"/>
            <a:ext cx="714380" cy="121444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85786" y="928670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TUTTI I RAGAZZI SONO PORTATI ALLO STUDIO?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071538" y="2071678"/>
            <a:ext cx="8072462" cy="15696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sz="1600" dirty="0" smtClean="0"/>
              <a:t>Concentrarsi nella lettura, applicarsi ad un problema di matematica, stare ore sui libri è molto frustrante per i ragazzi che si trovano invece a loro agio quando possono fare qualcosa di fisico, affrontare problemi concreti, svolgere lavori manuali.  Le attività fisiche, dove il risultato è evidente, sono per questi ragazzi immensamente più gratificanti dello studio sui libri o sul computer. Si innalza l’obbligo scolastico, ma non si tiene conto di queste differenze individuali tra un ragazzo e un altro.</a:t>
            </a:r>
            <a:endParaRPr lang="it-IT" sz="1600" dirty="0"/>
          </a:p>
        </p:txBody>
      </p:sp>
      <p:pic>
        <p:nvPicPr>
          <p:cNvPr id="18438" name="Picture 6" descr="Immagine correla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285728"/>
            <a:ext cx="2067961" cy="1357322"/>
          </a:xfrm>
          <a:prstGeom prst="rect">
            <a:avLst/>
          </a:prstGeom>
          <a:noFill/>
        </p:spPr>
      </p:pic>
      <p:sp>
        <p:nvSpPr>
          <p:cNvPr id="8" name="CasellaDiTesto 7"/>
          <p:cNvSpPr txBox="1"/>
          <p:nvPr/>
        </p:nvSpPr>
        <p:spPr>
          <a:xfrm>
            <a:off x="1071538" y="1428736"/>
            <a:ext cx="5072098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Non tutti i ragazzi sono portati allo studio.</a:t>
            </a:r>
          </a:p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071538" y="3571876"/>
            <a:ext cx="7715304" cy="3385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Molti considerano il lavoro di un artigiano e di un operaio specializzato inferiore,</a:t>
            </a:r>
            <a:endParaRPr lang="it-IT" sz="16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071538" y="3857628"/>
            <a:ext cx="4857784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per due fattori: qualità e soddisfazione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285720" y="1500174"/>
            <a:ext cx="785786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Tesi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0" y="2357430"/>
            <a:ext cx="1071538" cy="7386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Argomento a sostegno della tesi</a:t>
            </a:r>
            <a:endParaRPr lang="it-IT" sz="1400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0" y="3571876"/>
            <a:ext cx="1071538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Argomenti a sostegno dell’antitesi</a:t>
            </a:r>
            <a:endParaRPr lang="it-IT" sz="1200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1071538" y="4143380"/>
            <a:ext cx="7858180" cy="2062103"/>
          </a:xfrm>
          <a:prstGeom prst="rect">
            <a:avLst/>
          </a:prstGeom>
          <a:solidFill>
            <a:srgbClr val="99FF33"/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sz="1600" dirty="0" smtClean="0"/>
              <a:t>Ma è un grosso errore, come sci spiega in questo brano </a:t>
            </a:r>
            <a:r>
              <a:rPr lang="it-IT" sz="1600" dirty="0" err="1" smtClean="0"/>
              <a:t>Faussone</a:t>
            </a:r>
            <a:r>
              <a:rPr lang="it-IT" sz="1600" dirty="0" smtClean="0"/>
              <a:t>, il montatore di gru protagonista del romanzo di Primo Levi La chiave a stella, entusiasta e orgoglioso del suo lavoro “manuale”:</a:t>
            </a:r>
          </a:p>
          <a:p>
            <a:pPr algn="just"/>
            <a:r>
              <a:rPr lang="it-IT" sz="1600" dirty="0" smtClean="0"/>
              <a:t>“Lei deve sapere che montare una gru è un bel lavoro, e un carro-ponte fantastico, 40 metri di luce e un motore di sollevamento di 240 cavalli. Che macchina! Domani sera bisogna che mi ricordi di farle vedere le foto. Quando ho finito di metterla su e abbiamo fatto il collaudo, e sembrava che camminasse in cielo, mi sentivo come se mi avessero fatto commendatore.</a:t>
            </a:r>
            <a:endParaRPr lang="it-IT" sz="1600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1071538" y="6143644"/>
            <a:ext cx="7786742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Pertanto, apprendere un mestiere ed esercitarlo può essere molto più formativo e gratificante che trascorrere anni a scuola in preda alla noia.</a:t>
            </a:r>
            <a:endParaRPr lang="it-IT" sz="1600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0" y="4643447"/>
            <a:ext cx="1142976" cy="954107"/>
          </a:xfrm>
          <a:prstGeom prst="rect">
            <a:avLst/>
          </a:prstGeom>
          <a:solidFill>
            <a:srgbClr val="99FF33"/>
          </a:solidFill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Confutazione degli argomenti dell’antitesi</a:t>
            </a:r>
            <a:endParaRPr lang="it-IT" sz="1400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0" y="6215082"/>
            <a:ext cx="1071538" cy="461665"/>
          </a:xfrm>
          <a:prstGeom prst="rect">
            <a:avLst/>
          </a:prstGeom>
          <a:solidFill>
            <a:srgbClr val="FF9900"/>
          </a:solidFill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CONCLUSIONE</a:t>
            </a:r>
            <a:endParaRPr lang="it-IT" sz="1200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0" y="0"/>
            <a:ext cx="6858016" cy="646331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Esempio di testo argomentativo secondo il modello della struttura base. </a:t>
            </a:r>
            <a:endParaRPr lang="it-IT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monto">
  <a:themeElements>
    <a:clrScheme name="Tramont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Tramont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amont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424</TotalTime>
  <Words>552</Words>
  <Application>Microsoft Office PowerPoint</Application>
  <PresentationFormat>Presentazione su schermo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Georgia</vt:lpstr>
      <vt:lpstr>Trebuchet MS</vt:lpstr>
      <vt:lpstr>Wingdings 2</vt:lpstr>
      <vt:lpstr>Tramonto</vt:lpstr>
      <vt:lpstr>Il TESTO ARGOMENTATIVO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TESTO ARGOMENTATIVO</dc:title>
  <dc:creator>cinzia</dc:creator>
  <cp:lastModifiedBy>X</cp:lastModifiedBy>
  <cp:revision>26</cp:revision>
  <dcterms:created xsi:type="dcterms:W3CDTF">2018-01-03T10:34:31Z</dcterms:created>
  <dcterms:modified xsi:type="dcterms:W3CDTF">2020-02-17T11:23:19Z</dcterms:modified>
</cp:coreProperties>
</file>