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7F3DFE-1272-4C0A-8854-4FEE3E57C7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FE6CF67-8116-492D-8DE3-0178BD3A9538}">
      <dgm:prSet phldrT="[Testo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it-IT" sz="3200" dirty="0" smtClean="0"/>
            <a:t>L’articolo di cronaca</a:t>
          </a:r>
          <a:endParaRPr lang="it-IT" sz="3200" dirty="0"/>
        </a:p>
      </dgm:t>
    </dgm:pt>
    <dgm:pt modelId="{6D5C6264-11F6-48A7-921D-18253859094C}" type="parTrans" cxnId="{138C4883-ACCC-49BE-8A67-E64F9AD52C6C}">
      <dgm:prSet/>
      <dgm:spPr/>
      <dgm:t>
        <a:bodyPr/>
        <a:lstStyle/>
        <a:p>
          <a:endParaRPr lang="it-IT"/>
        </a:p>
      </dgm:t>
    </dgm:pt>
    <dgm:pt modelId="{A2DDAB33-4B6B-4565-A196-6B14F415AEF9}" type="sibTrans" cxnId="{138C4883-ACCC-49BE-8A67-E64F9AD52C6C}">
      <dgm:prSet/>
      <dgm:spPr/>
      <dgm:t>
        <a:bodyPr/>
        <a:lstStyle/>
        <a:p>
          <a:endParaRPr lang="it-IT"/>
        </a:p>
      </dgm:t>
    </dgm:pt>
    <dgm:pt modelId="{E2FBC99F-81E3-42DD-8D68-9F0F38A684C9}">
      <dgm:prSet phldrT="[Testo]" custT="1"/>
      <dgm:spPr/>
      <dgm:t>
        <a:bodyPr/>
        <a:lstStyle/>
        <a:p>
          <a:endParaRPr lang="it-IT" sz="2000" dirty="0"/>
        </a:p>
      </dgm:t>
    </dgm:pt>
    <dgm:pt modelId="{58229228-3BE5-45A2-BAFD-AEB3E72771C6}" type="parTrans" cxnId="{70C8EE2D-6B9C-40EB-B7F6-A5427BE4842E}">
      <dgm:prSet/>
      <dgm:spPr/>
      <dgm:t>
        <a:bodyPr/>
        <a:lstStyle/>
        <a:p>
          <a:endParaRPr lang="it-IT"/>
        </a:p>
      </dgm:t>
    </dgm:pt>
    <dgm:pt modelId="{1BCD6731-2A2D-4661-A946-FAAA54802CE3}" type="sibTrans" cxnId="{70C8EE2D-6B9C-40EB-B7F6-A5427BE4842E}">
      <dgm:prSet/>
      <dgm:spPr/>
      <dgm:t>
        <a:bodyPr/>
        <a:lstStyle/>
        <a:p>
          <a:endParaRPr lang="it-IT"/>
        </a:p>
      </dgm:t>
    </dgm:pt>
    <dgm:pt modelId="{2AB91929-FA1F-4C81-AB0F-858022121015}">
      <dgm:prSet phldrT="[Testo]" custT="1"/>
      <dgm:spPr/>
      <dgm:t>
        <a:bodyPr/>
        <a:lstStyle/>
        <a:p>
          <a:pPr algn="ctr"/>
          <a:r>
            <a:rPr lang="it-IT" sz="3200" dirty="0" smtClean="0"/>
            <a:t>L’articolo di opinione</a:t>
          </a:r>
          <a:endParaRPr lang="it-IT" sz="3200" dirty="0"/>
        </a:p>
      </dgm:t>
    </dgm:pt>
    <dgm:pt modelId="{C7036363-D0F9-4DDB-A0A0-69F2254DE89D}" type="parTrans" cxnId="{799E566C-ADF7-48FE-A8C4-8490BE982FDC}">
      <dgm:prSet/>
      <dgm:spPr/>
      <dgm:t>
        <a:bodyPr/>
        <a:lstStyle/>
        <a:p>
          <a:endParaRPr lang="it-IT"/>
        </a:p>
      </dgm:t>
    </dgm:pt>
    <dgm:pt modelId="{1A4D8F54-DAC6-470D-A589-89CA400CD891}" type="sibTrans" cxnId="{799E566C-ADF7-48FE-A8C4-8490BE982FDC}">
      <dgm:prSet/>
      <dgm:spPr/>
      <dgm:t>
        <a:bodyPr/>
        <a:lstStyle/>
        <a:p>
          <a:endParaRPr lang="it-IT"/>
        </a:p>
      </dgm:t>
    </dgm:pt>
    <dgm:pt modelId="{07223969-AAEB-44C1-A62B-D3F353F21A9A}" type="pres">
      <dgm:prSet presAssocID="{157F3DFE-1272-4C0A-8854-4FEE3E57C7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AFB540F-A075-4181-978D-60E85254AD93}" type="pres">
      <dgm:prSet presAssocID="{9FE6CF67-8116-492D-8DE3-0178BD3A9538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2B40E3-296D-440A-90CA-30E1536B8CE1}" type="pres">
      <dgm:prSet presAssocID="{9FE6CF67-8116-492D-8DE3-0178BD3A9538}" presName="childText" presStyleLbl="revTx" presStyleIdx="0" presStyleCnt="1" custFlipVert="1" custScaleY="1267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7F878A-0333-48E3-82DC-AB43F2F3167A}" type="pres">
      <dgm:prSet presAssocID="{2AB91929-FA1F-4C81-AB0F-858022121015}" presName="parentText" presStyleLbl="node1" presStyleIdx="1" presStyleCnt="2" custLinFactNeighborX="-1172" custLinFactNeighborY="15914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99E566C-ADF7-48FE-A8C4-8490BE982FDC}" srcId="{157F3DFE-1272-4C0A-8854-4FEE3E57C77C}" destId="{2AB91929-FA1F-4C81-AB0F-858022121015}" srcOrd="1" destOrd="0" parTransId="{C7036363-D0F9-4DDB-A0A0-69F2254DE89D}" sibTransId="{1A4D8F54-DAC6-470D-A589-89CA400CD891}"/>
    <dgm:cxn modelId="{73680779-E257-437E-BFC4-D4F5500EDC13}" type="presOf" srcId="{2AB91929-FA1F-4C81-AB0F-858022121015}" destId="{787F878A-0333-48E3-82DC-AB43F2F3167A}" srcOrd="0" destOrd="0" presId="urn:microsoft.com/office/officeart/2005/8/layout/vList2"/>
    <dgm:cxn modelId="{138C4883-ACCC-49BE-8A67-E64F9AD52C6C}" srcId="{157F3DFE-1272-4C0A-8854-4FEE3E57C77C}" destId="{9FE6CF67-8116-492D-8DE3-0178BD3A9538}" srcOrd="0" destOrd="0" parTransId="{6D5C6264-11F6-48A7-921D-18253859094C}" sibTransId="{A2DDAB33-4B6B-4565-A196-6B14F415AEF9}"/>
    <dgm:cxn modelId="{0CBA0FC5-9EC6-4582-9180-4F52A4EF20B6}" type="presOf" srcId="{E2FBC99F-81E3-42DD-8D68-9F0F38A684C9}" destId="{542B40E3-296D-440A-90CA-30E1536B8CE1}" srcOrd="0" destOrd="0" presId="urn:microsoft.com/office/officeart/2005/8/layout/vList2"/>
    <dgm:cxn modelId="{70C8EE2D-6B9C-40EB-B7F6-A5427BE4842E}" srcId="{9FE6CF67-8116-492D-8DE3-0178BD3A9538}" destId="{E2FBC99F-81E3-42DD-8D68-9F0F38A684C9}" srcOrd="0" destOrd="0" parTransId="{58229228-3BE5-45A2-BAFD-AEB3E72771C6}" sibTransId="{1BCD6731-2A2D-4661-A946-FAAA54802CE3}"/>
    <dgm:cxn modelId="{6538C9C0-C4AA-4237-A659-76C43A830C2F}" type="presOf" srcId="{9FE6CF67-8116-492D-8DE3-0178BD3A9538}" destId="{DAFB540F-A075-4181-978D-60E85254AD93}" srcOrd="0" destOrd="0" presId="urn:microsoft.com/office/officeart/2005/8/layout/vList2"/>
    <dgm:cxn modelId="{0A05FF6B-76FE-48B6-9008-FE33BB7D504A}" type="presOf" srcId="{157F3DFE-1272-4C0A-8854-4FEE3E57C77C}" destId="{07223969-AAEB-44C1-A62B-D3F353F21A9A}" srcOrd="0" destOrd="0" presId="urn:microsoft.com/office/officeart/2005/8/layout/vList2"/>
    <dgm:cxn modelId="{81F77127-7A0D-4B09-8A43-9E8B44709CEE}" type="presParOf" srcId="{07223969-AAEB-44C1-A62B-D3F353F21A9A}" destId="{DAFB540F-A075-4181-978D-60E85254AD93}" srcOrd="0" destOrd="0" presId="urn:microsoft.com/office/officeart/2005/8/layout/vList2"/>
    <dgm:cxn modelId="{F508D3F1-0279-4D00-A28F-BA1D7732F377}" type="presParOf" srcId="{07223969-AAEB-44C1-A62B-D3F353F21A9A}" destId="{542B40E3-296D-440A-90CA-30E1536B8CE1}" srcOrd="1" destOrd="0" presId="urn:microsoft.com/office/officeart/2005/8/layout/vList2"/>
    <dgm:cxn modelId="{22196ADE-1F71-411C-8BC0-52F61EF80250}" type="presParOf" srcId="{07223969-AAEB-44C1-A62B-D3F353F21A9A}" destId="{787F878A-0333-48E3-82DC-AB43F2F3167A}" srcOrd="2" destOrd="0" presId="urn:microsoft.com/office/officeart/2005/8/layout/vList2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FB540F-A075-4181-978D-60E85254AD93}">
      <dsp:nvSpPr>
        <dsp:cNvPr id="0" name=""/>
        <dsp:cNvSpPr/>
      </dsp:nvSpPr>
      <dsp:spPr>
        <a:xfrm>
          <a:off x="0" y="746961"/>
          <a:ext cx="6096000" cy="121680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L’articolo di cronaca</a:t>
          </a:r>
          <a:endParaRPr lang="it-IT" sz="3200" kern="1200" dirty="0"/>
        </a:p>
      </dsp:txBody>
      <dsp:txXfrm>
        <a:off x="59399" y="806360"/>
        <a:ext cx="5977202" cy="1098002"/>
      </dsp:txXfrm>
    </dsp:sp>
    <dsp:sp modelId="{542B40E3-296D-440A-90CA-30E1536B8CE1}">
      <dsp:nvSpPr>
        <dsp:cNvPr id="0" name=""/>
        <dsp:cNvSpPr/>
      </dsp:nvSpPr>
      <dsp:spPr>
        <a:xfrm flipV="1">
          <a:off x="0" y="1963761"/>
          <a:ext cx="6096000" cy="1364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it-IT" sz="2000" kern="1200" dirty="0"/>
        </a:p>
      </dsp:txBody>
      <dsp:txXfrm rot="10800000">
        <a:off x="0" y="1963761"/>
        <a:ext cx="6096000" cy="136476"/>
      </dsp:txXfrm>
    </dsp:sp>
    <dsp:sp modelId="{787F878A-0333-48E3-82DC-AB43F2F3167A}">
      <dsp:nvSpPr>
        <dsp:cNvPr id="0" name=""/>
        <dsp:cNvSpPr/>
      </dsp:nvSpPr>
      <dsp:spPr>
        <a:xfrm>
          <a:off x="0" y="2271536"/>
          <a:ext cx="6096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kern="1200" dirty="0" smtClean="0"/>
            <a:t>L’articolo di opinione</a:t>
          </a:r>
          <a:endParaRPr lang="it-IT" sz="3200" kern="1200" dirty="0"/>
        </a:p>
      </dsp:txBody>
      <dsp:txXfrm>
        <a:off x="59399" y="2330935"/>
        <a:ext cx="597720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tango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tango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tango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tango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tango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tangolo arrotondat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tangolo arrotondat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tango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tango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tango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tango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tangolo arrotondat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tangolo arrotondat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tango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tango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tango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tango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tango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tango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0DC8A5F-A6A4-4C7A-8844-FD875A1571F7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3431F20-0D50-4657-B93D-E353D1E3816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lettura del giornale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00034" y="4071942"/>
            <a:ext cx="5857916" cy="252945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t-IT" dirty="0" smtClean="0"/>
              <a:t>Il diritto all’informazione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L’accesso alle informazioni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I diversi tipi di giornale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Struttura di un quotidiano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La lettura orientativa di un quotidiano</a:t>
            </a:r>
          </a:p>
          <a:p>
            <a:pPr>
              <a:buFont typeface="Wingdings" pitchFamily="2" charset="2"/>
              <a:buChar char="v"/>
            </a:pPr>
            <a:r>
              <a:rPr lang="it-IT" dirty="0" smtClean="0"/>
              <a:t>Tipi di articolo(cronaca, opinione)</a:t>
            </a:r>
          </a:p>
          <a:p>
            <a:endParaRPr lang="it-IT" dirty="0"/>
          </a:p>
        </p:txBody>
      </p:sp>
      <p:pic>
        <p:nvPicPr>
          <p:cNvPr id="4" name="Immagine 3" descr="giorna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285728"/>
            <a:ext cx="4962536" cy="2628028"/>
          </a:xfrm>
          <a:prstGeom prst="rect">
            <a:avLst/>
          </a:prstGeom>
        </p:spPr>
      </p:pic>
      <p:sp>
        <p:nvSpPr>
          <p:cNvPr id="13314" name="AutoShape 2" descr="Risultati immagini per giornalis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3316" name="AutoShape 4" descr="Risultati immagini per giornalis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3318" name="Picture 6" descr="Immagine correlat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56" y="3857628"/>
            <a:ext cx="2714644" cy="27374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000232" y="714356"/>
            <a:ext cx="5214974" cy="58477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L’articolo di opinione</a:t>
            </a:r>
            <a:endParaRPr lang="it-IT" sz="3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357290" y="1571612"/>
            <a:ext cx="6643734" cy="1569660"/>
          </a:xfrm>
          <a:prstGeom prst="rect">
            <a:avLst/>
          </a:prstGeom>
        </p:spPr>
        <p:style>
          <a:lnRef idx="1">
            <a:schemeClr val="accent5"/>
          </a:lnRef>
          <a:fillRef idx="1002">
            <a:schemeClr val="dk2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E’ un testo a carattere argomentativo che ha lo scopo di esprimere il punto di vista del giornalista su un determinato argomento. Troviamo due tipi di articoli di opinione: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85786" y="3786190"/>
            <a:ext cx="3071834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L’articolo di fondo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857752" y="3857628"/>
            <a:ext cx="3143272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tx1"/>
                </a:solidFill>
              </a:rPr>
              <a:t>La recensione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1928794" y="3143248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in giù 7"/>
          <p:cNvSpPr/>
          <p:nvPr/>
        </p:nvSpPr>
        <p:spPr>
          <a:xfrm>
            <a:off x="6215074" y="3214686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57158" y="5000636"/>
            <a:ext cx="3000396" cy="14773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dirty="0" smtClean="0"/>
              <a:t>L’articolo di fondo viene scritto dal direttore o da un giornalista di prestigio per esprimere un punto di vista su particolari eventi.</a:t>
            </a:r>
            <a:endParaRPr lang="it-IT" dirty="0"/>
          </a:p>
        </p:txBody>
      </p:sp>
      <p:sp>
        <p:nvSpPr>
          <p:cNvPr id="10" name="Rettangolo 9"/>
          <p:cNvSpPr/>
          <p:nvPr/>
        </p:nvSpPr>
        <p:spPr>
          <a:xfrm>
            <a:off x="5572132" y="5214950"/>
            <a:ext cx="3143272" cy="120032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dirty="0" smtClean="0"/>
              <a:t>La recensione è un breve testo scritto da un esperto per esprimere un giudizio su un libro, film, ecc.</a:t>
            </a:r>
            <a:endParaRPr lang="it-IT" dirty="0"/>
          </a:p>
        </p:txBody>
      </p:sp>
      <p:cxnSp>
        <p:nvCxnSpPr>
          <p:cNvPr id="12" name="Connettore 2 11"/>
          <p:cNvCxnSpPr>
            <a:stCxn id="5" idx="2"/>
            <a:endCxn id="9" idx="0"/>
          </p:cNvCxnSpPr>
          <p:nvPr/>
        </p:nvCxnSpPr>
        <p:spPr>
          <a:xfrm rot="5400000">
            <a:off x="1713140" y="4392072"/>
            <a:ext cx="752781" cy="4643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6" idx="2"/>
            <a:endCxn id="10" idx="0"/>
          </p:cNvCxnSpPr>
          <p:nvPr/>
        </p:nvCxnSpPr>
        <p:spPr>
          <a:xfrm rot="16200000" flipH="1">
            <a:off x="6338750" y="4409931"/>
            <a:ext cx="895657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500166" y="1571612"/>
            <a:ext cx="5429288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dirty="0" smtClean="0"/>
              <a:t>Sulle riviste appaiono altri tre tipi: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142976" y="2786058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it-IT" sz="2400" dirty="0" smtClean="0"/>
              <a:t>L’editoriale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La rubrica</a:t>
            </a:r>
          </a:p>
          <a:p>
            <a:pPr>
              <a:buFont typeface="Wingdings" pitchFamily="2" charset="2"/>
              <a:buChar char="Ø"/>
            </a:pPr>
            <a:r>
              <a:rPr lang="it-IT" sz="2400" dirty="0" smtClean="0"/>
              <a:t>L’articolo di approfondimento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00100" y="4643446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Dal 2000 con l’affermazione di</a:t>
            </a:r>
            <a:r>
              <a:rPr lang="it-IT" b="1" dirty="0" smtClean="0"/>
              <a:t> Internet </a:t>
            </a:r>
            <a:r>
              <a:rPr lang="it-IT" dirty="0" smtClean="0"/>
              <a:t>si è diffuso l’utilizzo della rete per diffondere le informazioni.</a:t>
            </a:r>
            <a:endParaRPr lang="it-IT" dirty="0"/>
          </a:p>
        </p:txBody>
      </p:sp>
      <p:pic>
        <p:nvPicPr>
          <p:cNvPr id="8" name="Immagine 7" descr="in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4429132"/>
            <a:ext cx="2671348" cy="14451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diritto all’informazione</a:t>
            </a:r>
            <a:endParaRPr lang="it-IT" dirty="0"/>
          </a:p>
        </p:txBody>
      </p:sp>
      <p:pic>
        <p:nvPicPr>
          <p:cNvPr id="4" name="Segnaposto contenuto 3" descr="giornalismo.jpg"/>
          <p:cNvPicPr>
            <a:picLocks noGrp="1" noChangeAspect="1"/>
          </p:cNvPicPr>
          <p:nvPr>
            <p:ph idx="1"/>
          </p:nvPr>
        </p:nvPicPr>
        <p:blipFill>
          <a:blip r:embed="rId2">
            <a:lum bright="72000"/>
          </a:blip>
          <a:stretch>
            <a:fillRect/>
          </a:stretch>
        </p:blipFill>
        <p:spPr>
          <a:xfrm>
            <a:off x="357158" y="2130455"/>
            <a:ext cx="8215370" cy="4458006"/>
          </a:xfrm>
        </p:spPr>
      </p:pic>
      <p:sp>
        <p:nvSpPr>
          <p:cNvPr id="5" name="CasellaDiTesto 4"/>
          <p:cNvSpPr txBox="1"/>
          <p:nvPr/>
        </p:nvSpPr>
        <p:spPr>
          <a:xfrm>
            <a:off x="500034" y="2214554"/>
            <a:ext cx="50006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Georgia" pitchFamily="18" charset="0"/>
                <a:cs typeface="Calibri" pitchFamily="34" charset="0"/>
              </a:rPr>
              <a:t>Grazie ai giornali, radio, televisione e Internet tutte le informazioni viaggiano velocemente e creano un “villaggio globale”, dove stili, tradizioni e lingue sono sempre più omogenee e internazionali.</a:t>
            </a:r>
            <a:endParaRPr lang="it-IT" sz="2400" dirty="0">
              <a:latin typeface="Georgia" pitchFamily="18" charset="0"/>
              <a:cs typeface="Calibri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500430" y="5214950"/>
            <a:ext cx="5000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Nelle società democratiche il diritto all’informazione è garantito dalla libertà di espressione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8" name="Freccia angolare in su 7"/>
          <p:cNvSpPr/>
          <p:nvPr/>
        </p:nvSpPr>
        <p:spPr>
          <a:xfrm rot="5400000">
            <a:off x="2313334" y="4901848"/>
            <a:ext cx="1143008" cy="134058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L’accesso alle informazioni</a:t>
            </a:r>
            <a:endParaRPr lang="it-IT" dirty="0"/>
          </a:p>
        </p:txBody>
      </p:sp>
      <p:pic>
        <p:nvPicPr>
          <p:cNvPr id="4" name="Segnaposto contenuto 3" descr="int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2285993"/>
            <a:ext cx="4869846" cy="2959108"/>
          </a:xfrm>
        </p:spPr>
      </p:pic>
      <p:sp>
        <p:nvSpPr>
          <p:cNvPr id="6" name="CasellaDiTesto 5"/>
          <p:cNvSpPr txBox="1"/>
          <p:nvPr/>
        </p:nvSpPr>
        <p:spPr>
          <a:xfrm>
            <a:off x="214282" y="2285992"/>
            <a:ext cx="30003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L’accesso alle informazioni dipende dall’uso di nuove tecnologie (internet) e dalle competenze necessarie per comprendere i testi.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14678" y="5429264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I sistemi informativi e internet devono essere facilmente accessibili grazie software specifici.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43932" cy="106984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 smtClean="0"/>
              <a:t>I diversi tipi di giornale</a:t>
            </a:r>
            <a:endParaRPr lang="it-IT" dirty="0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28596" y="1500174"/>
            <a:ext cx="4041648" cy="785818"/>
          </a:xfrm>
        </p:spPr>
        <p:txBody>
          <a:bodyPr/>
          <a:lstStyle/>
          <a:p>
            <a:pPr algn="ctr"/>
            <a:r>
              <a:rPr lang="it-IT" dirty="0" smtClean="0"/>
              <a:t>QUOTIDIANI</a:t>
            </a:r>
            <a:endParaRPr lang="it-IT" dirty="0"/>
          </a:p>
        </p:txBody>
      </p:sp>
      <p:sp>
        <p:nvSpPr>
          <p:cNvPr id="15" name="Segnaposto testo 14"/>
          <p:cNvSpPr>
            <a:spLocks noGrp="1"/>
          </p:cNvSpPr>
          <p:nvPr>
            <p:ph type="body" sz="half" idx="3"/>
          </p:nvPr>
        </p:nvSpPr>
        <p:spPr>
          <a:xfrm>
            <a:off x="4500562" y="1500174"/>
            <a:ext cx="4041775" cy="785818"/>
          </a:xfrm>
        </p:spPr>
        <p:txBody>
          <a:bodyPr/>
          <a:lstStyle/>
          <a:p>
            <a:pPr algn="ctr"/>
            <a:r>
              <a:rPr lang="it-IT" dirty="0" smtClean="0"/>
              <a:t>RIVISTE</a:t>
            </a:r>
            <a:endParaRPr lang="it-IT" dirty="0"/>
          </a:p>
        </p:txBody>
      </p:sp>
      <p:sp>
        <p:nvSpPr>
          <p:cNvPr id="14" name="Segnaposto contenuto 13"/>
          <p:cNvSpPr>
            <a:spLocks noGrp="1"/>
          </p:cNvSpPr>
          <p:nvPr>
            <p:ph sz="quarter" idx="2"/>
          </p:nvPr>
        </p:nvSpPr>
        <p:spPr>
          <a:xfrm>
            <a:off x="428596" y="2285992"/>
            <a:ext cx="4041648" cy="3886200"/>
          </a:xfrm>
        </p:spPr>
        <p:txBody>
          <a:bodyPr>
            <a:normAutofit/>
          </a:bodyPr>
          <a:lstStyle/>
          <a:p>
            <a:r>
              <a:rPr lang="it-IT" dirty="0" smtClean="0"/>
              <a:t>Sono utili per farsi un’idea dei principali fatti accaduti</a:t>
            </a:r>
          </a:p>
          <a:p>
            <a:r>
              <a:rPr lang="it-IT" dirty="0" smtClean="0"/>
              <a:t>Sono utili per confrontare le nostre opinioni</a:t>
            </a:r>
          </a:p>
          <a:p>
            <a:r>
              <a:rPr lang="it-IT" dirty="0" smtClean="0"/>
              <a:t>Ci sono le rubriche di informazione (previsioni del tempo, programmi TV, ecc.)</a:t>
            </a:r>
            <a:endParaRPr lang="it-IT" dirty="0"/>
          </a:p>
        </p:txBody>
      </p:sp>
      <p:sp>
        <p:nvSpPr>
          <p:cNvPr id="16" name="Segnaposto contenuto 15"/>
          <p:cNvSpPr>
            <a:spLocks noGrp="1"/>
          </p:cNvSpPr>
          <p:nvPr>
            <p:ph sz="quarter" idx="4"/>
          </p:nvPr>
        </p:nvSpPr>
        <p:spPr>
          <a:xfrm>
            <a:off x="4500562" y="2357430"/>
            <a:ext cx="4041775" cy="3886200"/>
          </a:xfrm>
        </p:spPr>
        <p:txBody>
          <a:bodyPr/>
          <a:lstStyle/>
          <a:p>
            <a:r>
              <a:rPr lang="it-IT" dirty="0" smtClean="0"/>
              <a:t>Forniscono approfondimenti o aggiornamenti periodici su determinati argomenti</a:t>
            </a:r>
          </a:p>
          <a:p>
            <a:r>
              <a:rPr lang="it-IT" dirty="0" smtClean="0"/>
              <a:t>Si distinguono sulla base della periodicità (settimanale, ecc) e dell’argomento trattato.</a:t>
            </a:r>
          </a:p>
          <a:p>
            <a:endParaRPr lang="it-IT" dirty="0"/>
          </a:p>
        </p:txBody>
      </p:sp>
      <p:pic>
        <p:nvPicPr>
          <p:cNvPr id="18" name="Immagine 17" descr="quot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4714884"/>
            <a:ext cx="2046532" cy="1609723"/>
          </a:xfrm>
          <a:prstGeom prst="rect">
            <a:avLst/>
          </a:prstGeom>
        </p:spPr>
      </p:pic>
      <p:pic>
        <p:nvPicPr>
          <p:cNvPr id="19" name="Immagine 18" descr="rivist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4714884"/>
            <a:ext cx="4714908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069848"/>
          </a:xfrm>
        </p:spPr>
        <p:txBody>
          <a:bodyPr/>
          <a:lstStyle/>
          <a:p>
            <a:r>
              <a:rPr lang="it-IT" dirty="0" smtClean="0"/>
              <a:t>Struttura di un quotidiano</a:t>
            </a:r>
            <a:endParaRPr lang="it-IT" dirty="0"/>
          </a:p>
        </p:txBody>
      </p:sp>
      <p:pic>
        <p:nvPicPr>
          <p:cNvPr id="8" name="Immagine 7" descr="Titolazione_giornal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357298"/>
            <a:ext cx="3929090" cy="4071966"/>
          </a:xfrm>
          <a:prstGeom prst="rect">
            <a:avLst/>
          </a:prstGeom>
        </p:spPr>
      </p:pic>
      <p:pic>
        <p:nvPicPr>
          <p:cNvPr id="9" name="Immagine 8" descr="primapagina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432" y="1428736"/>
            <a:ext cx="4662266" cy="45720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214554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lettura orientativa di un quotidiano</a:t>
            </a:r>
            <a:endParaRPr lang="it-IT" dirty="0"/>
          </a:p>
        </p:txBody>
      </p:sp>
      <p:pic>
        <p:nvPicPr>
          <p:cNvPr id="4" name="Immagine 3" descr="lettu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428604"/>
            <a:ext cx="2643206" cy="207904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14282" y="3071810"/>
            <a:ext cx="8643998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Per avere un’idea dei contenuti di un quotidiano si fa una lettura orientativa, muovendo lo sguardo lungo le varie parti del testo, a cominciare dai titoli, sottotitoli e da tutto ciò messo in evidenza e ritenuto utile per afferrare il senso generale.</a:t>
            </a:r>
            <a:endParaRPr lang="it-IT" sz="24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85720" y="4929198"/>
            <a:ext cx="8501122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La  prima pagina di un quotidiano cartaceo o  online è uno strumento utile per orientarsi  sulle notizie del giorno, si può leggere come una vera e propria mappa. Poi si procede ad una lettura analitica.</a:t>
            </a:r>
            <a:endParaRPr lang="it-IT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1538" y="1214422"/>
            <a:ext cx="7586658" cy="1000132"/>
          </a:xfr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b="1" dirty="0" smtClean="0">
                <a:solidFill>
                  <a:schemeClr val="bg1"/>
                </a:solidFill>
              </a:rPr>
              <a:t>Tipi di articoli</a:t>
            </a:r>
            <a:endParaRPr lang="it-IT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Diagramma 2"/>
          <p:cNvGraphicFramePr/>
          <p:nvPr/>
        </p:nvGraphicFramePr>
        <p:xfrm>
          <a:off x="1571604" y="23574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reccia in giù 3"/>
          <p:cNvSpPr/>
          <p:nvPr/>
        </p:nvSpPr>
        <p:spPr>
          <a:xfrm>
            <a:off x="4214810" y="2214554"/>
            <a:ext cx="64294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giornale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929454" y="1214422"/>
            <a:ext cx="1857388" cy="98362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 smtClean="0">
                <a:solidFill>
                  <a:schemeClr val="bg1"/>
                </a:solidFill>
              </a:rPr>
              <a:t>L’articolo di cronaca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00034" y="2428868"/>
            <a:ext cx="6572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 SECONDA DEL TIPO </a:t>
            </a:r>
            <a:r>
              <a:rPr lang="it-IT" dirty="0" err="1" smtClean="0"/>
              <a:t>DI</a:t>
            </a:r>
            <a:r>
              <a:rPr lang="it-IT" dirty="0" smtClean="0"/>
              <a:t> NOTIZIA SI DISTINGUE IN:</a:t>
            </a:r>
          </a:p>
          <a:p>
            <a:endParaRPr lang="it-IT" dirty="0" smtClean="0"/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Cronaca nera (delitti, crimini, ecc.)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Cronaca Rosa ( notizie su personaggi famosi, ecc.)</a:t>
            </a:r>
          </a:p>
          <a:p>
            <a:pPr>
              <a:buFont typeface="Wingdings" pitchFamily="2" charset="2"/>
              <a:buChar char="v"/>
            </a:pPr>
            <a:r>
              <a:rPr lang="it-IT" sz="2000" dirty="0" smtClean="0"/>
              <a:t>Cronaca sportiva (notizie di sport, ecc.)</a:t>
            </a:r>
            <a:endParaRPr lang="it-IT" sz="20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428728" y="4214818"/>
            <a:ext cx="5857916" cy="193899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Si utilizza per la completezza la “regola delle 5 W”: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Dove – è accaduto il fatto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Quando – è accaduto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Chi – è protagonista del fatto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Che cosa – è successo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err="1" smtClean="0"/>
              <a:t>perchè</a:t>
            </a:r>
            <a:r>
              <a:rPr lang="it-IT" sz="2000" dirty="0" smtClean="0"/>
              <a:t> – quali sono le cause dell’avvenimento</a:t>
            </a:r>
            <a:endParaRPr lang="it-IT" sz="2000" dirty="0"/>
          </a:p>
        </p:txBody>
      </p:sp>
      <p:pic>
        <p:nvPicPr>
          <p:cNvPr id="6" name="Immagine 5" descr="cr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2214554"/>
            <a:ext cx="1928826" cy="1804117"/>
          </a:xfrm>
          <a:prstGeom prst="rect">
            <a:avLst/>
          </a:prstGeom>
        </p:spPr>
      </p:pic>
      <p:pic>
        <p:nvPicPr>
          <p:cNvPr id="7" name="Immagine 6" descr="sp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4357694"/>
            <a:ext cx="1267599" cy="1662107"/>
          </a:xfrm>
          <a:prstGeom prst="rect">
            <a:avLst/>
          </a:prstGeom>
        </p:spPr>
      </p:pic>
      <p:pic>
        <p:nvPicPr>
          <p:cNvPr id="8" name="Immagine 7" descr="ros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8021" y="4071942"/>
            <a:ext cx="1885979" cy="164307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28596" y="500042"/>
            <a:ext cx="8358246" cy="2308324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L’articolo di cronaca  si riferisce di solito a eventi accaduti di recente e quindi utilizza generalmente i verbi al passato prossimo o al presente.</a:t>
            </a:r>
          </a:p>
          <a:p>
            <a:r>
              <a:rPr lang="it-IT" sz="2400" dirty="0" smtClean="0"/>
              <a:t>Il presente che si utilizza è il presente storico.</a:t>
            </a:r>
          </a:p>
          <a:p>
            <a:r>
              <a:rPr lang="it-IT" sz="2400" dirty="0" smtClean="0"/>
              <a:t>Quando l’articolo si riferisce a fatti passati che hanno avuto durata nel tempo si usano i trapassati o l’imperfetto.</a:t>
            </a:r>
            <a:endParaRPr lang="it-IT" sz="24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00100" y="3071810"/>
            <a:ext cx="3500462" cy="304698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IL REPORTAGE: </a:t>
            </a:r>
            <a:r>
              <a:rPr lang="it-IT" sz="2400" dirty="0" smtClean="0"/>
              <a:t>l’inviato racconta e descrive un ambiente, un fatto o una persona attraverso testimonianze dirette, interviste, documenti, fotografie</a:t>
            </a:r>
            <a:endParaRPr lang="it-IT" sz="2400" dirty="0"/>
          </a:p>
        </p:txBody>
      </p:sp>
      <p:sp>
        <p:nvSpPr>
          <p:cNvPr id="2050" name="AutoShape 2" descr="Risultati immagini per report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" name="Immagine 5" descr="rep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000372"/>
            <a:ext cx="2514600" cy="1819275"/>
          </a:xfrm>
          <a:prstGeom prst="rect">
            <a:avLst/>
          </a:prstGeom>
        </p:spPr>
      </p:pic>
      <p:pic>
        <p:nvPicPr>
          <p:cNvPr id="7" name="Immagine 6" descr="repo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643446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monto">
  <a:themeElements>
    <a:clrScheme name="Tramont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ramont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amont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150</TotalTime>
  <Words>557</Words>
  <Application>Microsoft Office PowerPoint</Application>
  <PresentationFormat>Presentazione su schermo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Trebuchet MS</vt:lpstr>
      <vt:lpstr>Wingdings</vt:lpstr>
      <vt:lpstr>Wingdings 2</vt:lpstr>
      <vt:lpstr>Tramonto</vt:lpstr>
      <vt:lpstr>La lettura del giornale</vt:lpstr>
      <vt:lpstr>Il diritto all’informazione</vt:lpstr>
      <vt:lpstr>L’accesso alle informazioni</vt:lpstr>
      <vt:lpstr>I diversi tipi di giornale</vt:lpstr>
      <vt:lpstr>Struttura di un quotidiano</vt:lpstr>
      <vt:lpstr>La lettura orientativa di un quotidiano</vt:lpstr>
      <vt:lpstr>Tipi di articoli</vt:lpstr>
      <vt:lpstr>L’articolo di cronaca</vt:lpstr>
      <vt:lpstr>Presentazione standard di PowerPoint</vt:lpstr>
      <vt:lpstr>Presentazione standard di PowerPoint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GIORNALE</dc:title>
  <dc:creator>cinzia</dc:creator>
  <cp:lastModifiedBy>X</cp:lastModifiedBy>
  <cp:revision>23</cp:revision>
  <dcterms:created xsi:type="dcterms:W3CDTF">2017-12-09T18:34:35Z</dcterms:created>
  <dcterms:modified xsi:type="dcterms:W3CDTF">2020-02-17T11:20:01Z</dcterms:modified>
</cp:coreProperties>
</file>