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handoutMasterIdLst>
    <p:handoutMasterId r:id="rId25"/>
  </p:handoutMasterIdLst>
  <p:sldIdLst>
    <p:sldId id="286" r:id="rId2"/>
    <p:sldId id="256" r:id="rId3"/>
    <p:sldId id="257" r:id="rId4"/>
    <p:sldId id="268" r:id="rId5"/>
    <p:sldId id="258" r:id="rId6"/>
    <p:sldId id="269" r:id="rId7"/>
    <p:sldId id="259" r:id="rId8"/>
    <p:sldId id="260" r:id="rId9"/>
    <p:sldId id="261" r:id="rId10"/>
    <p:sldId id="271" r:id="rId11"/>
    <p:sldId id="270" r:id="rId12"/>
    <p:sldId id="272" r:id="rId13"/>
    <p:sldId id="279" r:id="rId14"/>
    <p:sldId id="278" r:id="rId15"/>
    <p:sldId id="284" r:id="rId16"/>
    <p:sldId id="273" r:id="rId17"/>
    <p:sldId id="274" r:id="rId18"/>
    <p:sldId id="275" r:id="rId19"/>
    <p:sldId id="276" r:id="rId20"/>
    <p:sldId id="283" r:id="rId21"/>
    <p:sldId id="281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IO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25C2E-3700-4E4B-B3C1-DDA723854B5B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2C3DC-9DC2-4914-9FCD-F51EF54010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309F9-22FF-4C4E-A48E-643BB0CC574F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619E6-1012-4F8D-A813-C4DF185D2E2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19E6-1012-4F8D-A813-C4DF185D2E25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E34-436F-497A-99F1-1543A8810CF4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2D65-8472-42CE-8E34-9F56B899756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E34-436F-497A-99F1-1543A8810CF4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2D65-8472-42CE-8E34-9F56B89975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E34-436F-497A-99F1-1543A8810CF4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2D65-8472-42CE-8E34-9F56B89975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E34-436F-497A-99F1-1543A8810CF4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2D65-8472-42CE-8E34-9F56B89975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E34-436F-497A-99F1-1543A8810CF4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2D65-8472-42CE-8E34-9F56B899756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E34-436F-497A-99F1-1543A8810CF4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2D65-8472-42CE-8E34-9F56B89975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E34-436F-497A-99F1-1543A8810CF4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2D65-8472-42CE-8E34-9F56B89975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E34-436F-497A-99F1-1543A8810CF4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2D65-8472-42CE-8E34-9F56B89975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E34-436F-497A-99F1-1543A8810CF4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2D65-8472-42CE-8E34-9F56B899756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E34-436F-497A-99F1-1543A8810CF4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2D65-8472-42CE-8E34-9F56B89975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E34-436F-497A-99F1-1543A8810CF4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2D65-8472-42CE-8E34-9F56B899756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100E34-436F-497A-99F1-1543A8810CF4}" type="datetimeFigureOut">
              <a:rPr lang="it-IT" smtClean="0"/>
              <a:pPr/>
              <a:t>17/02/2020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44E2D65-8472-42CE-8E34-9F56B899756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push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it.wikipedia.org/wiki/Francia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Vassallo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8Dg4ZvsFs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142976" y="214290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CPIA </a:t>
            </a:r>
            <a:r>
              <a:rPr lang="it-IT" sz="3200" dirty="0" smtClean="0"/>
              <a:t>1 FOGGIA </a:t>
            </a:r>
            <a:endParaRPr lang="it-IT" sz="3200" dirty="0" smtClean="0"/>
          </a:p>
          <a:p>
            <a:pPr algn="ctr"/>
            <a:r>
              <a:rPr lang="it-IT" sz="3200" dirty="0" smtClean="0"/>
              <a:t>Secondo </a:t>
            </a:r>
            <a:r>
              <a:rPr lang="it-IT" sz="3200" dirty="0" smtClean="0"/>
              <a:t>periodo didattico</a:t>
            </a:r>
            <a:endParaRPr lang="it-IT" sz="3200" dirty="0" smtClean="0"/>
          </a:p>
        </p:txBody>
      </p:sp>
      <p:pic>
        <p:nvPicPr>
          <p:cNvPr id="6" name="Immagine 5" descr="c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428736"/>
            <a:ext cx="7500990" cy="5158067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Iscrizione di San Clemente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it-IT" dirty="0" smtClean="0"/>
              <a:t>XI SECOLO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14282" y="1785926"/>
            <a:ext cx="5543560" cy="3768733"/>
          </a:xfrm>
        </p:spPr>
        <p:txBody>
          <a:bodyPr>
            <a:noAutofit/>
          </a:bodyPr>
          <a:lstStyle/>
          <a:p>
            <a:pPr algn="just"/>
            <a:r>
              <a:rPr lang="it-IT" sz="2400" dirty="0" smtClean="0"/>
              <a:t> ritrovata nella basilica di S. Clemente a Roma che fa da "didascalia" a un affresco che raffigura la passione del santo: ai personaggi laici (</a:t>
            </a:r>
            <a:r>
              <a:rPr lang="it-IT" sz="2400" dirty="0" err="1" smtClean="0"/>
              <a:t>Sisinnio</a:t>
            </a:r>
            <a:r>
              <a:rPr lang="it-IT" sz="2400" dirty="0" smtClean="0"/>
              <a:t>, i servi) sono attribuite frasi in volgare, mentre il martire parla in latino e ciò sottolinea la distanza tra le due lingue, poiché il vogare era sentito proprio di uomini rozzi e incolti. L'iscrizione non è un vero e proprio testo letterario, ma è presente un intento artistico che era invece assente nei "placiti" destinati a un uso giuridico e pratico.</a:t>
            </a:r>
            <a:endParaRPr lang="it-IT" sz="2400" dirty="0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0000" y="0"/>
            <a:ext cx="3024000" cy="392485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Uno sguardo alla cultura: Dalla scuola siciliana al dolce </a:t>
            </a:r>
            <a:r>
              <a:rPr lang="it-IT" dirty="0" err="1" smtClean="0"/>
              <a:t>stil</a:t>
            </a:r>
            <a:r>
              <a:rPr lang="it-IT" dirty="0" smtClean="0"/>
              <a:t> novo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1500174"/>
            <a:ext cx="5143536" cy="44291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400" dirty="0" smtClean="0"/>
              <a:t>L’aumento delle attività commerciali e la partecipazione dei cittadini alla vita politica fanno aumentare sempre di più il </a:t>
            </a:r>
            <a:r>
              <a:rPr lang="it-IT" sz="2400" b="1" dirty="0" smtClean="0"/>
              <a:t>volgare</a:t>
            </a:r>
            <a:r>
              <a:rPr lang="it-IT" sz="2400" dirty="0" smtClean="0"/>
              <a:t>, che cambia da zona a zona.</a:t>
            </a:r>
          </a:p>
          <a:p>
            <a:pPr algn="just"/>
            <a:r>
              <a:rPr lang="it-IT" sz="2400" dirty="0" smtClean="0"/>
              <a:t>Ad esempio i </a:t>
            </a:r>
            <a:r>
              <a:rPr lang="it-IT" sz="2400" b="1" dirty="0" smtClean="0"/>
              <a:t>frati francescani </a:t>
            </a:r>
            <a:r>
              <a:rPr lang="it-IT" sz="2400" dirty="0" smtClean="0"/>
              <a:t>scelgono il volgare per prediche, </a:t>
            </a:r>
            <a:r>
              <a:rPr lang="it-IT" sz="2400" dirty="0" err="1" smtClean="0"/>
              <a:t>laude</a:t>
            </a:r>
            <a:r>
              <a:rPr lang="it-IT" sz="2400" dirty="0" smtClean="0"/>
              <a:t> e sacre rappresentazioni per diffondere la cultura religiosa.</a:t>
            </a:r>
          </a:p>
          <a:p>
            <a:pPr algn="just"/>
            <a:r>
              <a:rPr lang="it-IT" sz="2400" dirty="0" smtClean="0"/>
              <a:t>Presso la corte dell’imperatore </a:t>
            </a:r>
            <a:r>
              <a:rPr lang="it-IT" sz="2400" b="1" dirty="0" smtClean="0"/>
              <a:t>Federico II </a:t>
            </a:r>
            <a:r>
              <a:rPr lang="it-IT" sz="2400" dirty="0" smtClean="0"/>
              <a:t>il volgare diviene una vera e propria lingua letteraria grazie ai raffinati componimenti dei poeti della </a:t>
            </a:r>
            <a:r>
              <a:rPr lang="it-IT" sz="2400" b="1" dirty="0" smtClean="0"/>
              <a:t>Scuola siciliana.</a:t>
            </a:r>
            <a:endParaRPr lang="it-IT" sz="2400" b="1" dirty="0"/>
          </a:p>
        </p:txBody>
      </p:sp>
      <p:pic>
        <p:nvPicPr>
          <p:cNvPr id="2052" name="Picture 4" descr="Risultati immagini per corte di federico 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714884"/>
            <a:ext cx="2771775" cy="16478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644650" y="785813"/>
            <a:ext cx="7499350" cy="4800600"/>
          </a:xfrm>
        </p:spPr>
        <p:txBody>
          <a:bodyPr/>
          <a:lstStyle/>
          <a:p>
            <a:r>
              <a:rPr lang="it-IT" dirty="0" smtClean="0"/>
              <a:t>I poeti siciliani della corte di Federico II riprendono i temi dell’amore cortese della poesia dei trovatori provenzali</a:t>
            </a:r>
          </a:p>
          <a:p>
            <a:endParaRPr lang="it-IT" dirty="0"/>
          </a:p>
        </p:txBody>
      </p:sp>
      <p:pic>
        <p:nvPicPr>
          <p:cNvPr id="37890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3643338" cy="309782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1538" y="214290"/>
            <a:ext cx="5857916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C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Il concetto di </a:t>
            </a:r>
            <a:r>
              <a:rPr lang="it-IT" sz="2400" i="1" dirty="0" smtClean="0"/>
              <a:t>amor cortese</a:t>
            </a:r>
            <a:r>
              <a:rPr lang="it-IT" sz="2400" dirty="0" smtClean="0"/>
              <a:t> appare per la prima volta nel corso del </a:t>
            </a:r>
            <a:r>
              <a:rPr lang="it-IT" sz="2400" dirty="0" smtClean="0">
                <a:solidFill>
                  <a:srgbClr val="FF0000"/>
                </a:solidFill>
              </a:rPr>
              <a:t>XII secolo</a:t>
            </a:r>
            <a:r>
              <a:rPr lang="it-IT" sz="2400" dirty="0" smtClean="0"/>
              <a:t> nella poesia dei lirici provenzali che scrivono in </a:t>
            </a:r>
            <a:r>
              <a:rPr lang="it-IT" sz="2400" i="1" dirty="0" smtClean="0">
                <a:solidFill>
                  <a:srgbClr val="FF0000"/>
                </a:solidFill>
              </a:rPr>
              <a:t>lingua d’oc</a:t>
            </a:r>
            <a:r>
              <a:rPr lang="it-IT" sz="2400" dirty="0" smtClean="0"/>
              <a:t>, tuttavia avrà fortuna anche nella letteratura del nord della </a:t>
            </a:r>
            <a:r>
              <a:rPr lang="it-IT" sz="2400" dirty="0" smtClean="0">
                <a:hlinkClick r:id="rId2" tooltip="Francia"/>
              </a:rPr>
              <a:t>Francia</a:t>
            </a:r>
            <a:r>
              <a:rPr lang="it-IT" sz="2400" dirty="0" smtClean="0"/>
              <a:t> e </a:t>
            </a:r>
            <a:r>
              <a:rPr lang="it-IT" sz="2400" dirty="0" err="1" smtClean="0"/>
              <a:t>sopravviverà</a:t>
            </a:r>
            <a:r>
              <a:rPr lang="it-IT" sz="2400" dirty="0" smtClean="0"/>
              <a:t> nel tempo tramite il "dolce </a:t>
            </a:r>
            <a:r>
              <a:rPr lang="it-IT" sz="2400" dirty="0" err="1" smtClean="0"/>
              <a:t>stil</a:t>
            </a:r>
            <a:r>
              <a:rPr lang="it-IT" sz="2400" dirty="0" smtClean="0"/>
              <a:t> novo" </a:t>
            </a:r>
            <a:r>
              <a:rPr lang="it-IT" sz="2400" dirty="0" smtClean="0">
                <a:solidFill>
                  <a:srgbClr val="FF0000"/>
                </a:solidFill>
              </a:rPr>
              <a:t>dantesco</a:t>
            </a:r>
            <a:r>
              <a:rPr lang="it-IT" sz="2400" dirty="0" smtClean="0"/>
              <a:t>.</a:t>
            </a:r>
          </a:p>
          <a:p>
            <a:pPr algn="just"/>
            <a:r>
              <a:rPr lang="it-IT" sz="2400" dirty="0" smtClean="0"/>
              <a:t>L'</a:t>
            </a:r>
            <a:r>
              <a:rPr lang="it-IT" sz="2400" i="1" dirty="0" smtClean="0"/>
              <a:t>amor cortese</a:t>
            </a:r>
            <a:r>
              <a:rPr lang="it-IT" sz="2400" dirty="0" smtClean="0"/>
              <a:t> del </a:t>
            </a:r>
            <a:r>
              <a:rPr lang="it-IT" sz="2400" i="1" dirty="0" err="1" smtClean="0"/>
              <a:t>trobador</a:t>
            </a:r>
            <a:r>
              <a:rPr lang="it-IT" sz="2400" dirty="0" smtClean="0"/>
              <a:t> è un sentimento capace di nobilitare e affinare l'uomo.</a:t>
            </a:r>
            <a:br>
              <a:rPr lang="it-IT" sz="2400" dirty="0" smtClean="0"/>
            </a:br>
            <a:r>
              <a:rPr lang="it-IT" sz="2400" dirty="0" smtClean="0"/>
              <a:t>Nasce come un'esperienza ambivalente fondata sulla compresenza di </a:t>
            </a:r>
            <a:r>
              <a:rPr lang="it-IT" sz="2400" dirty="0" smtClean="0">
                <a:solidFill>
                  <a:srgbClr val="FF0000"/>
                </a:solidFill>
              </a:rPr>
              <a:t>desiderio erotico</a:t>
            </a:r>
            <a:r>
              <a:rPr lang="it-IT" sz="2400" dirty="0" smtClean="0"/>
              <a:t> e </a:t>
            </a:r>
            <a:r>
              <a:rPr lang="it-IT" sz="2400" dirty="0" smtClean="0">
                <a:solidFill>
                  <a:srgbClr val="FF0000"/>
                </a:solidFill>
              </a:rPr>
              <a:t>tensione spirituale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sp>
        <p:nvSpPr>
          <p:cNvPr id="39938" name="AutoShape 2" descr="Risultati immagini per amore cort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9942" name="Picture 6" descr="Risultati immagini per amore corte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1" y="1714488"/>
            <a:ext cx="2014629" cy="2809878"/>
          </a:xfrm>
          <a:prstGeom prst="rect">
            <a:avLst/>
          </a:prstGeom>
          <a:noFill/>
        </p:spPr>
      </p:pic>
      <p:sp>
        <p:nvSpPr>
          <p:cNvPr id="39940" name="AutoShape 4" descr="Risultati immagini per amore cort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71414"/>
            <a:ext cx="8429652" cy="5632311"/>
          </a:xfrm>
          <a:prstGeom prst="rec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Gli elementi caratterizzanti l'amor cortese sono</a:t>
            </a:r>
            <a:r>
              <a:rPr lang="it-IT" sz="2000" dirty="0" smtClean="0"/>
              <a:t>:</a:t>
            </a:r>
          </a:p>
          <a:p>
            <a:endParaRPr lang="it-IT" sz="2000" dirty="0" smtClean="0"/>
          </a:p>
          <a:p>
            <a:pPr algn="just"/>
            <a:r>
              <a:rPr lang="it-IT" sz="2400" b="1" i="1" dirty="0" smtClean="0"/>
              <a:t>Il culto della donna</a:t>
            </a:r>
            <a:r>
              <a:rPr lang="it-IT" sz="2400" dirty="0" smtClean="0"/>
              <a:t>, vista dall'amante come un essere sublime, irraggiungibile,divino.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b="1" i="1" dirty="0" smtClean="0"/>
              <a:t>L'inferiorità dell'uomo</a:t>
            </a:r>
            <a:r>
              <a:rPr lang="it-IT" sz="2400" dirty="0" smtClean="0"/>
              <a:t> rispetto alla donna amata, l'amante si sottomette completamente e obbedisce alle volontà della donna. Tale rapporto fra i due sessi è definito "servizio d'amore". Si tratta di un "amore-vassallaggio" in cui il rapporto tra l'uomo e la donna è simile a quello intercorrente tra il </a:t>
            </a:r>
            <a:r>
              <a:rPr lang="it-IT" sz="2400" dirty="0" smtClean="0">
                <a:hlinkClick r:id="rId2" tooltip="Vassallo"/>
              </a:rPr>
              <a:t>vassallo</a:t>
            </a:r>
            <a:r>
              <a:rPr lang="it-IT" sz="2400" dirty="0" smtClean="0"/>
              <a:t> e il suo signore.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b="1" i="1" dirty="0" smtClean="0"/>
              <a:t>L'amore inappagato</a:t>
            </a:r>
            <a:r>
              <a:rPr lang="it-IT" sz="2400" dirty="0" smtClean="0"/>
              <a:t>, cioè l'amante non chiede nulla in cambio dei suoi servigi. Non si tratta però di amore spirituale, platonico, anzi si presenta con note sensuali.</a:t>
            </a:r>
          </a:p>
          <a:p>
            <a:pPr algn="just"/>
            <a:endParaRPr lang="it-IT" sz="2400" dirty="0" smtClean="0"/>
          </a:p>
        </p:txBody>
      </p:sp>
    </p:spTree>
  </p:cSld>
  <p:clrMapOvr>
    <a:masterClrMapping/>
  </p:clrMapOvr>
  <p:transition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0100" y="357166"/>
            <a:ext cx="7858180" cy="5262979"/>
          </a:xfrm>
          <a:prstGeom prst="rect">
            <a:avLst/>
          </a:prstGeom>
          <a:ln>
            <a:solidFill>
              <a:srgbClr val="FF99CC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it-IT" sz="2400" b="1" i="1" dirty="0" smtClean="0"/>
              <a:t>La gioia</a:t>
            </a:r>
            <a:r>
              <a:rPr lang="it-IT" sz="2400" dirty="0" smtClean="0"/>
              <a:t>, o meglio una forma di esaltazione, di pienezza vitale, formata dall'amore impossibile, che però genera anche sofferenza, tormento.</a:t>
            </a:r>
            <a:endParaRPr lang="it-IT" sz="2400" b="1" i="1" dirty="0" smtClean="0"/>
          </a:p>
          <a:p>
            <a:pPr algn="just"/>
            <a:endParaRPr lang="it-IT" sz="2400" b="1" i="1" dirty="0" smtClean="0"/>
          </a:p>
          <a:p>
            <a:pPr algn="just"/>
            <a:r>
              <a:rPr lang="it-IT" sz="2400" b="1" i="1" dirty="0" smtClean="0"/>
              <a:t>L'amore adultero</a:t>
            </a:r>
            <a:r>
              <a:rPr lang="it-IT" sz="2400" dirty="0" smtClean="0"/>
              <a:t>, che si svolge al di fuori del vincolo coniugale. Il matrimonio, infatti, spesso era un contratto stipulato per ragioni dinastiche o economiche. Il carattere adultero dell'amore esige il segreto, che tuteli l'onore della donna: per questo il suo nome non viene mai pronunciato dai poeti.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b="1" i="1" dirty="0" smtClean="0"/>
              <a:t>Il conflitto tra amore e religione</a:t>
            </a:r>
            <a:r>
              <a:rPr lang="it-IT" sz="2400" b="1" dirty="0" smtClean="0"/>
              <a:t>, </a:t>
            </a:r>
            <a:r>
              <a:rPr lang="it-IT" sz="2400" dirty="0" smtClean="0"/>
              <a:t>scaturito dal culto per la donna divinizzata con il culto per Dio; la Chiesa condanna notoriamente il peccato dell'adulterio</a:t>
            </a:r>
            <a:endParaRPr lang="it-IT" sz="2400" dirty="0"/>
          </a:p>
        </p:txBody>
      </p:sp>
    </p:spTree>
  </p:cSld>
  <p:clrMapOvr>
    <a:masterClrMapping/>
  </p:clrMapOvr>
  <p:transition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14414" y="357166"/>
            <a:ext cx="750099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La grande novità dei poeti siciliani della corte di Federico II fu che decisero di imitare la poesia trobadorica e non usarono la lingua d’oc, ma il volgare locale, il volgare siciliano (purificandolo e nobilitandolo)</a:t>
            </a:r>
          </a:p>
          <a:p>
            <a:r>
              <a:rPr lang="it-IT" sz="2400" dirty="0" smtClean="0"/>
              <a:t>I poeti siciliani creano una prima vera letteratura in volgare italiano</a:t>
            </a:r>
          </a:p>
        </p:txBody>
      </p:sp>
      <p:sp>
        <p:nvSpPr>
          <p:cNvPr id="5" name="Rettangolo 4"/>
          <p:cNvSpPr/>
          <p:nvPr/>
        </p:nvSpPr>
        <p:spPr>
          <a:xfrm>
            <a:off x="2214546" y="3571876"/>
            <a:ext cx="4572000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it-IT" sz="2000" dirty="0" smtClean="0"/>
              <a:t>I poeti sono tutti funzionari dello Stato (notai, giudici, diplomatici):</a:t>
            </a:r>
          </a:p>
          <a:p>
            <a:r>
              <a:rPr lang="it-IT" sz="2000" dirty="0" smtClean="0"/>
              <a:t>- Giacomo (o Jacopo) da Lentini</a:t>
            </a:r>
          </a:p>
          <a:p>
            <a:r>
              <a:rPr lang="it-IT" sz="2000" dirty="0" smtClean="0"/>
              <a:t>- Pier della Vigna</a:t>
            </a:r>
          </a:p>
          <a:p>
            <a:r>
              <a:rPr lang="it-IT" sz="2000" dirty="0" smtClean="0"/>
              <a:t>- Guido delle Colonne</a:t>
            </a:r>
          </a:p>
          <a:p>
            <a:r>
              <a:rPr lang="it-IT" sz="2000" dirty="0" smtClean="0"/>
              <a:t>- Stefano Protonotar</a:t>
            </a:r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6" name="Freccia circolare a sinistra 5"/>
          <p:cNvSpPr/>
          <p:nvPr/>
        </p:nvSpPr>
        <p:spPr>
          <a:xfrm>
            <a:off x="7000892" y="2786058"/>
            <a:ext cx="928694" cy="12858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1538" y="0"/>
            <a:ext cx="8072462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Nei loro versi trattano tematiche d’amore e non temi politici. </a:t>
            </a:r>
          </a:p>
          <a:p>
            <a:pPr algn="just"/>
            <a:r>
              <a:rPr lang="it-IT" sz="2400" dirty="0" smtClean="0"/>
              <a:t>La poesia è concepita come evasione dalla realtà, come segno di appartenenza ad un élite, un ornamento elegante e raffinato che tratta un tema aristocratico come quello amoroso.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00100" y="1571612"/>
            <a:ext cx="8143900" cy="48936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Nella poesia dei siciliani ritroviamo tutti i </a:t>
            </a:r>
            <a:r>
              <a:rPr lang="it-IT" sz="2400" b="1" dirty="0" smtClean="0"/>
              <a:t>temi dell’amore cortese: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400" dirty="0" smtClean="0"/>
              <a:t> omaggio alla dama, centro di ogni virtù e di ogni pregio.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Di fronte a lei il poeta è come un servitore, come un vassallo di fronte al suo sovrano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lode della donna e delle sue doti fisiche e spirituali: spesso viene paragonata agli elementi della natura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speranza di ottenere una ricompensa da questa “servitù d’amore”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volontà di non rivelare il proprio amore per paura delle maldicenze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dolore e rimpianto per le sofferenze d’amore</a:t>
            </a:r>
          </a:p>
          <a:p>
            <a:pPr algn="just"/>
            <a:r>
              <a:rPr lang="it-IT" sz="2400" dirty="0" smtClean="0"/>
              <a:t>Sono tutti temi già trattati dai trovatori provenzali.</a:t>
            </a:r>
            <a:endParaRPr lang="it-IT" sz="2400" dirty="0"/>
          </a:p>
        </p:txBody>
      </p:sp>
    </p:spTree>
  </p:cSld>
  <p:clrMapOvr>
    <a:masterClrMapping/>
  </p:clrMapOvr>
  <p:transition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2976" y="428604"/>
            <a:ext cx="728667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I siciliani li riprendono e li trattano in modo più astratto, senza riferimenti concreti a persone, luoghi e tempi.</a:t>
            </a:r>
          </a:p>
          <a:p>
            <a:pPr algn="just"/>
            <a:r>
              <a:rPr lang="it-IT" sz="2400" dirty="0" smtClean="0"/>
              <a:t>La scuola poetica siciliana termina la propria esperienza alla morte di Federico II (1250) e del figlio Manfredi (1260) con il crollo della dinastia e della corte sveva.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85918" y="3857628"/>
            <a:ext cx="592935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La poesia siciliana acquisì subito grande prestigio e si diffuse in altre zone in Italia, soprattutto in Toscana.</a:t>
            </a:r>
          </a:p>
          <a:p>
            <a:r>
              <a:rPr lang="it-IT" sz="2400" dirty="0" smtClean="0"/>
              <a:t>Questi poeti riprendono i temi dei poeti siciliani, ma usano il volgare toscano.</a:t>
            </a:r>
            <a:endParaRPr lang="it-IT" sz="2400" dirty="0"/>
          </a:p>
        </p:txBody>
      </p:sp>
    </p:spTree>
  </p:cSld>
  <p:clrMapOvr>
    <a:masterClrMapping/>
  </p:clrMapOvr>
  <p:transition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1538" y="285728"/>
            <a:ext cx="792961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Nasce tra il 1280  e il 1310 a Firenze e a Bologna il movimento del </a:t>
            </a:r>
            <a:r>
              <a:rPr lang="it-IT" sz="2400" i="1" dirty="0" smtClean="0"/>
              <a:t>dolce </a:t>
            </a:r>
            <a:r>
              <a:rPr lang="it-IT" sz="2400" i="1" dirty="0" err="1" smtClean="0"/>
              <a:t>stil</a:t>
            </a:r>
            <a:r>
              <a:rPr lang="it-IT" sz="2400" i="1" dirty="0" smtClean="0"/>
              <a:t> novo</a:t>
            </a:r>
            <a:r>
              <a:rPr lang="it-IT" sz="2400" dirty="0" smtClean="0"/>
              <a:t>, del quale fanno parte Dante Alighieri, Guido Cavalcanti, Lapo Gianni e Guido </a:t>
            </a:r>
            <a:r>
              <a:rPr lang="it-IT" sz="2400" dirty="0" err="1" smtClean="0"/>
              <a:t>Guinizzelli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00100" y="2000240"/>
            <a:ext cx="357190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La definizione </a:t>
            </a:r>
            <a:r>
              <a:rPr lang="it-IT" sz="2400" b="1" i="1" dirty="0" smtClean="0"/>
              <a:t>dolce </a:t>
            </a:r>
            <a:r>
              <a:rPr lang="it-IT" sz="2400" b="1" i="1" dirty="0" err="1" smtClean="0"/>
              <a:t>stil</a:t>
            </a:r>
            <a:r>
              <a:rPr lang="it-IT" sz="2400" b="1" i="1" dirty="0" smtClean="0"/>
              <a:t> novo</a:t>
            </a:r>
            <a:r>
              <a:rPr lang="it-IT" sz="2400" dirty="0" smtClean="0"/>
              <a:t>, che viene usata per la prima volta da Dante Alighieri nel canto XXIV del Purgatorio, sottolinea le principali novità stilistiche e tematiche di questa corrente poetica.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15008" y="2214554"/>
            <a:ext cx="264320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Il termine </a:t>
            </a:r>
            <a:r>
              <a:rPr lang="it-IT" sz="2400" b="1" i="1" dirty="0" smtClean="0"/>
              <a:t>dolce</a:t>
            </a:r>
            <a:r>
              <a:rPr lang="it-IT" sz="2400" b="1" dirty="0" smtClean="0"/>
              <a:t> </a:t>
            </a:r>
            <a:r>
              <a:rPr lang="it-IT" sz="2400" dirty="0" smtClean="0"/>
              <a:t>si riferisce allo stile limpido e musicale di questi poeti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29256" y="4143380"/>
            <a:ext cx="350046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L’aggettivo </a:t>
            </a:r>
            <a:r>
              <a:rPr lang="it-IT" sz="2400" b="1" i="1" dirty="0" smtClean="0"/>
              <a:t>novo</a:t>
            </a:r>
            <a:r>
              <a:rPr lang="it-IT" sz="2400" dirty="0" smtClean="0"/>
              <a:t> evidenzia invece l’originalità dei contenuti che consiste nel modo in cui questi poeti affrontano il tema dell’amore.</a:t>
            </a:r>
            <a:endParaRPr lang="it-IT" sz="2400" dirty="0"/>
          </a:p>
        </p:txBody>
      </p:sp>
      <p:sp>
        <p:nvSpPr>
          <p:cNvPr id="9" name="Freccia circolare a destra 8"/>
          <p:cNvSpPr/>
          <p:nvPr/>
        </p:nvSpPr>
        <p:spPr>
          <a:xfrm>
            <a:off x="4714876" y="2285992"/>
            <a:ext cx="857256" cy="785818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ircolare a destra 9"/>
          <p:cNvSpPr/>
          <p:nvPr/>
        </p:nvSpPr>
        <p:spPr>
          <a:xfrm>
            <a:off x="4714876" y="4143380"/>
            <a:ext cx="642942" cy="64294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5852" y="1785926"/>
            <a:ext cx="7406640" cy="1472184"/>
          </a:xfrm>
        </p:spPr>
        <p:txBody>
          <a:bodyPr/>
          <a:lstStyle/>
          <a:p>
            <a:r>
              <a:rPr lang="it-IT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EVOLUZIONE DELLA LINGUA ITALIANA 1</a:t>
            </a:r>
            <a:endParaRPr lang="it-IT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71736" y="1000108"/>
            <a:ext cx="413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  <a:latin typeface="Book Antiqua" pitchFamily="18" charset="0"/>
              </a:rPr>
              <a:t>MODULO 2</a:t>
            </a:r>
            <a:endParaRPr lang="it-IT" sz="5400" b="1" cap="none" spc="0" dirty="0">
              <a:ln/>
              <a:solidFill>
                <a:schemeClr val="accent3"/>
              </a:solidFill>
              <a:effectLst/>
              <a:latin typeface="Book Antiqua" pitchFamily="18" charset="0"/>
            </a:endParaRPr>
          </a:p>
        </p:txBody>
      </p:sp>
      <p:pic>
        <p:nvPicPr>
          <p:cNvPr id="29699" name="Picture 3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29000"/>
            <a:ext cx="5072098" cy="304326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85852" y="1571612"/>
            <a:ext cx="6286544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Gli stilnovisti, considerano la donna amata come un essere perfetto, una sorta di “angelo” la cui presenza trasforma l’amore terreno in una forma spirituale che rende migliore l’uomo innamorato.  Essa è dotata di bellezza straordinaria, ma anche di virtù interiori come la gentilezza cioè la nobiltà d’animo, e l’umiltà, e il suo saluto riempie l’uomo di felicità: al poeta basta contemplarla e lodarla con i suoi versi, che sottolineano la superiorità spirituale dell’uomo, in grado di provare sentimenti nobili e puri.</a:t>
            </a:r>
            <a:endParaRPr lang="it-IT" sz="2400" dirty="0"/>
          </a:p>
        </p:txBody>
      </p:sp>
      <p:sp>
        <p:nvSpPr>
          <p:cNvPr id="43010" name="AutoShape 2" descr="Risultati immagini per beatrice di d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3012" name="Picture 4" descr="Risultati immagini per beatrice di da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0"/>
            <a:ext cx="3000375" cy="16430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isultati immagini per dolce stil n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7988107" cy="621508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85852" y="2643182"/>
            <a:ext cx="7643866" cy="92333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it-IT" dirty="0" smtClean="0"/>
              <a:t>Rispetto ai siciliani, i poeti toscani non trattano solo temi amorosi, ma anche temi civili, morali e politici. Alla nuova lingua volgare spetta anche il compito di descrivere la realtà nella sua concretezza.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2000232" y="3571876"/>
            <a:ext cx="714380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71538" y="4572008"/>
            <a:ext cx="2714644" cy="175432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it-IT" dirty="0" smtClean="0"/>
              <a:t>In molte città si diffondono cronache, raccolte di novelle, romanzi e resoconti di viaggi scritti in volgare e destinati ad un pubblico borghese</a:t>
            </a:r>
            <a:endParaRPr lang="it-IT" dirty="0"/>
          </a:p>
        </p:txBody>
      </p:sp>
      <p:sp>
        <p:nvSpPr>
          <p:cNvPr id="5" name="Freccia in giù 4"/>
          <p:cNvSpPr/>
          <p:nvPr/>
        </p:nvSpPr>
        <p:spPr>
          <a:xfrm>
            <a:off x="6429388" y="3571876"/>
            <a:ext cx="71438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29190" y="4714884"/>
            <a:ext cx="3714776" cy="147732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it-IT" dirty="0" smtClean="0"/>
              <a:t>Nasce nella seconda metà del duecento la poesia comico-realistica , dove i poeti scelgono di raccontare la vita quotidiana nei suoi aspetti più bassi e comuni.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000100" y="214290"/>
            <a:ext cx="7929618" cy="230832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it-IT" dirty="0" smtClean="0"/>
              <a:t>L’ambiente politico e sociale della Toscana, è diverso dalla corte di Federico II. Qui non c’è una corte, non c’è un sovrano. In Toscana ci sono i liberi Comuni (Firenze, Arezzo, Lucca, Siena, Pisa), dove le persone partecipano alla vita politica che è molto attiva e percorsa anche da lotte e contrasti tra città e tra fazioni.</a:t>
            </a:r>
          </a:p>
          <a:p>
            <a:endParaRPr lang="it-IT" dirty="0" smtClean="0"/>
          </a:p>
          <a:p>
            <a:r>
              <a:rPr lang="it-IT" dirty="0" smtClean="0"/>
              <a:t>I poeti toscani non sono più cortigiani raffinati e sottomessi al potere del sovrano, ma cittadini inseriti nella vita politica della città, che vivono intensamente le passioni politiche e le riversano nelle loro poesie.</a:t>
            </a:r>
            <a:endParaRPr lang="it-IT" dirty="0"/>
          </a:p>
        </p:txBody>
      </p:sp>
    </p:spTree>
  </p:cSld>
  <p:clrMapOvr>
    <a:masterClrMapping/>
  </p:clrMapOvr>
  <p:transition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-214338"/>
            <a:ext cx="8115328" cy="6234138"/>
          </a:xfrm>
        </p:spPr>
        <p:txBody>
          <a:bodyPr/>
          <a:lstStyle/>
          <a:p>
            <a:endParaRPr lang="it-IT" dirty="0" smtClean="0">
              <a:solidFill>
                <a:srgbClr val="222222"/>
              </a:solidFill>
              <a:latin typeface="Georgia"/>
            </a:endParaRPr>
          </a:p>
          <a:p>
            <a:pPr algn="ctr">
              <a:spcAft>
                <a:spcPts val="0"/>
              </a:spcAft>
              <a:buNone/>
            </a:pPr>
            <a:r>
              <a:rPr lang="it-IT" dirty="0" smtClean="0">
                <a:solidFill>
                  <a:srgbClr val="FFC000"/>
                </a:solidFill>
                <a:latin typeface="Georgia"/>
              </a:rPr>
              <a:t> </a:t>
            </a:r>
            <a:endParaRPr lang="it-IT" dirty="0" smtClean="0">
              <a:solidFill>
                <a:srgbClr val="FFC000"/>
              </a:solidFill>
              <a:latin typeface="Times New Roman"/>
              <a:ea typeface="SimSun"/>
            </a:endParaRPr>
          </a:p>
          <a:p>
            <a:pPr>
              <a:buNone/>
            </a:pP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571472" y="214293"/>
          <a:ext cx="7786742" cy="6445529"/>
        </p:xfrm>
        <a:graphic>
          <a:graphicData uri="http://schemas.openxmlformats.org/drawingml/2006/table">
            <a:tbl>
              <a:tblPr/>
              <a:tblGrid>
                <a:gridCol w="1649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8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La lingua parlata in Italia attraverso i secoli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222222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Periodo preromano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(fino al 754 a.C.)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222222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Si parlano le lingue dei popoli italici: etrusco, ligure, gallico, veneto, </a:t>
                      </a:r>
                      <a:r>
                        <a:rPr lang="it-IT" sz="1400" dirty="0" err="1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piceno</a:t>
                      </a:r>
                      <a:r>
                        <a:rPr lang="it-IT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, latino, osco. Fra queste si impone, in seguito alla conquista romana il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222222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Dominio  romano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(III secolo </a:t>
                      </a:r>
                      <a:r>
                        <a:rPr lang="it-IT" sz="1400" dirty="0" err="1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a.C.-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IV secolo d.C.)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LATINO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222222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Fine dell’impero romano d’Occidente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(476 d.C.)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Il latino, adeguandosi via via alle forme della lingua parlata (</a:t>
                      </a:r>
                      <a:r>
                        <a:rPr lang="it-IT" sz="1400" i="1" dirty="0" err="1" smtClean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sermo</a:t>
                      </a:r>
                      <a:r>
                        <a:rPr lang="it-IT" sz="1400" i="1" dirty="0" smtClean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it-IT" sz="1400" i="1" dirty="0" err="1" smtClean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vulgaris</a:t>
                      </a:r>
                      <a:r>
                        <a:rPr lang="it-IT" sz="1400" dirty="0" smtClean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o latino volgare), si frantuma nelle parlate regionali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5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222222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Regni romano germanici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(secoli V-X)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222222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Il tessuto della lingua si arricchisce di apporti germanici. Nelle varie regioni vengono formandosi i dialetti, fra i quali il toscano acquista tanta preminenza da imporsi sugli altri e dando origine alla lingua italiana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222222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Età dei Comuni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(secoli XI – XIV)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Si parla nei vari dialetti. Si scrivono per lo più in latino le opere di cultura, ma l’italiano è ormai usato dai grandi scrittori (Dante, Petrarca, Boccaccio), che ne forniscono validi modelli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3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222222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Età delle Signorie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(secoli XIV-XV)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Si torna allo studio del latino del periodo classico e dei grandi scrittori. Si parla italiano alla corte dei Signori, mentre i dialetti rimangono la lingua viva del popolo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15000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51975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it-IT" dirty="0" smtClean="0"/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endParaRPr lang="it-IT" dirty="0" smtClean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357158" y="285726"/>
          <a:ext cx="8358246" cy="6346667"/>
        </p:xfrm>
        <a:graphic>
          <a:graphicData uri="http://schemas.openxmlformats.org/drawingml/2006/table">
            <a:tbl>
              <a:tblPr/>
              <a:tblGrid>
                <a:gridCol w="233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100" dirty="0">
                        <a:latin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100">
                        <a:latin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222222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Invenzione della stampa e scoperta di nuove terre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(secolo XVI)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Si discute sull’italiano (questione della lingua) e se ne fissano regole ortografiche e grammaticali. Entrano nel lessico parole nuove per indicare, ad esempio, i prodotti provenienti dal nuovo mondo.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222222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Dominazioni straniere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(secolo XVII)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Si parla nei vari dialetti. L’italiano assorbe parole francesi e spagnole.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222222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Illuminismo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(secolo XVIII)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Scompare il latino anche dalle opere scientifiche; resta come lingua della Chiesa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222222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Unità d’Italia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(1860)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Si parla nei vari dialetti. Comincia la storia dell’italiano, come lingua unificata di comunicazione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3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222222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Secolo XX e </a:t>
                      </a:r>
                      <a:r>
                        <a:rPr lang="it-IT" sz="1600" dirty="0" err="1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XI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L’Italiano si diffonde presso sempre più ampi strati di popolazione per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l’estendersi dell’istruzione</a:t>
                      </a:r>
                      <a:endParaRPr lang="it-IT" sz="1600" dirty="0">
                        <a:solidFill>
                          <a:srgbClr val="22222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la diffusione sempre maggiore dei mass media (stampa, radio, cinema, tv, etc.)</a:t>
                      </a:r>
                      <a:endParaRPr lang="it-IT" sz="1600" dirty="0">
                        <a:solidFill>
                          <a:srgbClr val="22222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15000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idx="1"/>
          </p:nvPr>
        </p:nvSpPr>
        <p:spPr>
          <a:xfrm>
            <a:off x="1214414" y="357166"/>
            <a:ext cx="7615262" cy="42148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2600" dirty="0" smtClean="0">
                <a:solidFill>
                  <a:schemeClr val="accent3">
                    <a:lumMod val="75000"/>
                  </a:schemeClr>
                </a:solidFill>
              </a:rPr>
              <a:t>    La </a:t>
            </a:r>
            <a:r>
              <a:rPr lang="it-IT" sz="2600" b="1" i="1" dirty="0" smtClean="0">
                <a:solidFill>
                  <a:schemeClr val="accent3">
                    <a:lumMod val="75000"/>
                  </a:schemeClr>
                </a:solidFill>
              </a:rPr>
              <a:t>lingua italiana </a:t>
            </a:r>
            <a:r>
              <a:rPr lang="it-IT" sz="2600" dirty="0" smtClean="0"/>
              <a:t>deriva dal </a:t>
            </a:r>
            <a:r>
              <a:rPr lang="it-IT" sz="2600" b="1" i="1" dirty="0" smtClean="0"/>
              <a:t>latino volgare</a:t>
            </a:r>
            <a:r>
              <a:rPr lang="it-IT" sz="2600" dirty="0" smtClean="0"/>
              <a:t>, parlato quotidianamente da un piccolo popolo di contadini e pastori(indoeuropei), fondatori della città di Roma. </a:t>
            </a:r>
          </a:p>
          <a:p>
            <a:pPr>
              <a:buNone/>
            </a:pPr>
            <a:endParaRPr lang="it-IT" sz="2600" dirty="0" smtClean="0"/>
          </a:p>
          <a:p>
            <a:pPr algn="just">
              <a:buNone/>
            </a:pPr>
            <a:r>
              <a:rPr lang="it-IT" sz="2600" dirty="0" smtClean="0"/>
              <a:t>   Con l’avvio delle prime conquiste, il latino venne imposto come lingua ufficiale. Quando però, l’impero romano d’Occidente cadde nel 476 </a:t>
            </a:r>
            <a:r>
              <a:rPr lang="it-IT" sz="2600" dirty="0" err="1" smtClean="0"/>
              <a:t>d.C</a:t>
            </a:r>
            <a:r>
              <a:rPr lang="it-IT" sz="2600" dirty="0" smtClean="0"/>
              <a:t> sotto l’urto delle invasioni barbariche, la lingua latina perse la sua centralità, e si assistette alla nascita di nuove lingue, tutte derivanti dal latino, ma ciascuna con caratteristiche proprie (</a:t>
            </a:r>
            <a:r>
              <a:rPr lang="it-IT" sz="2600" b="1" i="1" dirty="0" smtClean="0"/>
              <a:t>lingue neolatine o romanze</a:t>
            </a:r>
            <a:r>
              <a:rPr lang="it-IT" sz="2600" dirty="0" smtClean="0"/>
              <a:t>). </a:t>
            </a:r>
          </a:p>
          <a:p>
            <a:pPr algn="just">
              <a:buNone/>
            </a:pPr>
            <a:endParaRPr lang="it-IT" dirty="0" smtClean="0"/>
          </a:p>
          <a:p>
            <a:pPr>
              <a:buNone/>
            </a:pP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000628" y="4143380"/>
            <a:ext cx="45719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57290" y="5286388"/>
            <a:ext cx="7572428" cy="9848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Queste sono:  ITALIANO -  FRANCESE PROVENZALE- SPAGNOLO CATALANO – PORTOGHESE- RUMENO- SARDO </a:t>
            </a:r>
            <a:r>
              <a:rPr lang="it-IT" sz="2000" dirty="0" err="1" smtClean="0"/>
              <a:t>–GALIZIANO</a:t>
            </a:r>
            <a:r>
              <a:rPr lang="it-IT" sz="2000" b="1" dirty="0" smtClean="0"/>
              <a:t> –.</a:t>
            </a:r>
          </a:p>
          <a:p>
            <a:endParaRPr lang="it-IT" dirty="0"/>
          </a:p>
        </p:txBody>
      </p:sp>
    </p:spTree>
  </p:cSld>
  <p:clrMapOvr>
    <a:masterClrMapping/>
  </p:clrMapOvr>
  <p:transition advClick="0" advTm="15000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500063"/>
            <a:ext cx="3786188" cy="5429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it-IT" dirty="0" smtClean="0"/>
              <a:t> In Italia il latino rimase vivo più a lungo che altrove, ma con il tempo si frantumò in tante parlate diverse: nacquero i dialetti “volgari”, di uso comune ,rispetto al latino scritto conosciuto solo dai più colti.</a:t>
            </a:r>
            <a:endParaRPr lang="it-IT" dirty="0"/>
          </a:p>
        </p:txBody>
      </p:sp>
      <p:pic>
        <p:nvPicPr>
          <p:cNvPr id="4" name="Immagine 3" descr="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654" y="1571612"/>
            <a:ext cx="4333345" cy="2857496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2976" y="142852"/>
            <a:ext cx="7429552" cy="214314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25000" lnSpcReduction="20000"/>
          </a:bodyPr>
          <a:lstStyle/>
          <a:p>
            <a:endParaRPr lang="it-IT" b="1" i="1" dirty="0" smtClean="0"/>
          </a:p>
          <a:p>
            <a:pPr algn="just"/>
            <a:r>
              <a:rPr lang="it-IT" sz="9600" b="1" i="1" dirty="0" smtClean="0"/>
              <a:t>Nel Duecento, </a:t>
            </a:r>
            <a:r>
              <a:rPr lang="it-IT" sz="9600" dirty="0" smtClean="0"/>
              <a:t>con lo sviluppo di una borghesia di mercato si afferma il volgare per scopi pratici</a:t>
            </a:r>
            <a:endParaRPr lang="it-IT" sz="9600" b="1" i="1" dirty="0" smtClean="0"/>
          </a:p>
          <a:p>
            <a:pPr algn="just">
              <a:buNone/>
            </a:pPr>
            <a:endParaRPr lang="it-IT" sz="9600" b="1" i="1" dirty="0" smtClean="0"/>
          </a:p>
          <a:p>
            <a:pPr algn="just"/>
            <a:r>
              <a:rPr lang="it-IT" sz="9600" b="1" i="1" dirty="0" smtClean="0"/>
              <a:t>Nel corso dei Trecento</a:t>
            </a:r>
            <a:r>
              <a:rPr lang="it-IT" sz="9600" dirty="0" smtClean="0"/>
              <a:t>, il dialetto che si distinse maggiormente fu il </a:t>
            </a:r>
            <a:r>
              <a:rPr lang="it-IT" sz="9600" b="1" i="1" dirty="0" smtClean="0"/>
              <a:t>fiorentino, </a:t>
            </a:r>
            <a:r>
              <a:rPr lang="it-IT" sz="9600" dirty="0" smtClean="0"/>
              <a:t>il quale diede origine alla lingua italiana. </a:t>
            </a:r>
          </a:p>
          <a:p>
            <a:pPr algn="just"/>
            <a:endParaRPr lang="it-IT" dirty="0" smtClean="0"/>
          </a:p>
          <a:p>
            <a:pPr algn="just">
              <a:buNone/>
            </a:pPr>
            <a:r>
              <a:rPr lang="it-IT" dirty="0" smtClean="0"/>
              <a:t>    </a:t>
            </a:r>
            <a:endParaRPr lang="it-IT" dirty="0"/>
          </a:p>
        </p:txBody>
      </p:sp>
      <p:pic>
        <p:nvPicPr>
          <p:cNvPr id="4" name="Immagine 3" descr="pen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000240"/>
            <a:ext cx="2928958" cy="16554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57290" y="3643314"/>
            <a:ext cx="7215238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 </a:t>
            </a:r>
            <a:r>
              <a:rPr lang="it-IT" sz="2400" dirty="0" smtClean="0"/>
              <a:t>I primi documenti in cui possiamo osservare il passaggio dal latino al volgare sono: l’</a:t>
            </a:r>
            <a:r>
              <a:rPr lang="it-IT" sz="2400" b="1" i="1" dirty="0" smtClean="0"/>
              <a:t>indovinello veronese </a:t>
            </a:r>
            <a:r>
              <a:rPr lang="it-IT" sz="2400" i="1" dirty="0" smtClean="0"/>
              <a:t>e il </a:t>
            </a:r>
            <a:r>
              <a:rPr lang="it-IT" sz="2400" b="1" i="1" dirty="0" smtClean="0"/>
              <a:t>placito di Capua .</a:t>
            </a:r>
            <a:r>
              <a:rPr lang="it-IT" sz="2400" dirty="0" smtClean="0"/>
              <a:t> Si parla nei vari dialetti. Si scrivono per lo più in latino le opere di cultura, ma l’italiano è ormai usato dai grandi scrittori (Dante, Petrarca, Boccaccio), che ne forniscono validi modelli .</a:t>
            </a:r>
            <a:r>
              <a:rPr lang="it-IT" sz="2400" dirty="0" smtClean="0">
                <a:hlinkClick r:id="rId3"/>
              </a:rPr>
              <a:t>https://www.youtube.com/watch?v=08Dg4ZvsFs0</a:t>
            </a:r>
            <a:endParaRPr lang="it-IT" sz="2400" dirty="0"/>
          </a:p>
        </p:txBody>
      </p:sp>
    </p:spTree>
  </p:cSld>
  <p:clrMapOvr>
    <a:masterClrMapping/>
  </p:clrMapOvr>
  <p:transition advClick="0" advTm="11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0"/>
            <a:ext cx="749808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Indovinello veronese </a:t>
            </a:r>
            <a:endParaRPr lang="it-IT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42976" y="1214422"/>
            <a:ext cx="7715304" cy="51959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i="1" dirty="0" smtClean="0"/>
              <a:t>    </a:t>
            </a:r>
            <a:r>
              <a:rPr lang="it-IT" sz="2800" i="1" dirty="0" smtClean="0"/>
              <a:t>Se </a:t>
            </a:r>
            <a:r>
              <a:rPr lang="it-IT" sz="2800" i="1" dirty="0" err="1" smtClean="0"/>
              <a:t>pareba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boves</a:t>
            </a:r>
            <a:r>
              <a:rPr lang="it-IT" sz="2800" i="1" dirty="0" smtClean="0"/>
              <a:t>, </a:t>
            </a:r>
          </a:p>
          <a:p>
            <a:pPr algn="ctr">
              <a:buNone/>
            </a:pPr>
            <a:r>
              <a:rPr lang="it-IT" sz="2800" i="1" dirty="0" smtClean="0"/>
              <a:t>alba </a:t>
            </a:r>
            <a:r>
              <a:rPr lang="it-IT" sz="2800" i="1" dirty="0" err="1" smtClean="0"/>
              <a:t>pratàlia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aràba</a:t>
            </a:r>
            <a:r>
              <a:rPr lang="it-IT" sz="2800" i="1" dirty="0" smtClean="0"/>
              <a:t/>
            </a:r>
            <a:br>
              <a:rPr lang="it-IT" sz="2800" i="1" dirty="0" smtClean="0"/>
            </a:br>
            <a:r>
              <a:rPr lang="it-IT" sz="2800" i="1" dirty="0" err="1" smtClean="0"/>
              <a:t>et</a:t>
            </a:r>
            <a:r>
              <a:rPr lang="it-IT" sz="2800" i="1" dirty="0" smtClean="0"/>
              <a:t> albo </a:t>
            </a:r>
            <a:r>
              <a:rPr lang="it-IT" sz="2800" i="1" dirty="0" err="1" smtClean="0"/>
              <a:t>versòrio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teneba</a:t>
            </a:r>
            <a:r>
              <a:rPr lang="it-IT" sz="2800" i="1" dirty="0" smtClean="0"/>
              <a:t>, </a:t>
            </a:r>
          </a:p>
          <a:p>
            <a:pPr algn="ctr">
              <a:buNone/>
            </a:pPr>
            <a:r>
              <a:rPr lang="it-IT" sz="2800" i="1" dirty="0" err="1" smtClean="0"/>
              <a:t>et</a:t>
            </a:r>
            <a:r>
              <a:rPr lang="it-IT" sz="2800" i="1" dirty="0" smtClean="0"/>
              <a:t> negro </a:t>
            </a:r>
            <a:r>
              <a:rPr lang="it-IT" sz="2800" i="1" dirty="0" err="1" smtClean="0"/>
              <a:t>sèmen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seminaba</a:t>
            </a:r>
            <a:r>
              <a:rPr lang="it-IT" sz="2800" i="1" dirty="0" smtClean="0"/>
              <a:t>.</a:t>
            </a:r>
          </a:p>
          <a:p>
            <a:pPr>
              <a:buNone/>
            </a:pPr>
            <a:r>
              <a:rPr lang="it-IT" b="1" i="1" dirty="0" smtClean="0"/>
              <a:t>    </a:t>
            </a:r>
          </a:p>
          <a:p>
            <a:pPr>
              <a:buNone/>
            </a:pPr>
            <a:r>
              <a:rPr lang="it-IT" sz="2400" b="1" dirty="0" smtClean="0">
                <a:solidFill>
                  <a:srgbClr val="FFC000"/>
                </a:solidFill>
              </a:rPr>
              <a:t>Traduzione e interpretazione dell’Indovinello veronese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i="1" dirty="0" smtClean="0"/>
              <a:t>Spingeva avanti i buoi</a:t>
            </a:r>
            <a:r>
              <a:rPr lang="it-IT" sz="2400" dirty="0" smtClean="0"/>
              <a:t> (cioè le dita), </a:t>
            </a:r>
            <a:r>
              <a:rPr lang="it-IT" sz="2400" i="1" dirty="0" smtClean="0"/>
              <a:t>arava un bianco campo</a:t>
            </a:r>
            <a:r>
              <a:rPr lang="it-IT" sz="2400" dirty="0" smtClean="0"/>
              <a:t> (cioè la carta), </a:t>
            </a:r>
            <a:r>
              <a:rPr lang="it-IT" sz="2400" i="1" dirty="0" smtClean="0"/>
              <a:t>teneva un bianco aratro</a:t>
            </a:r>
            <a:r>
              <a:rPr lang="it-IT" sz="2400" dirty="0" smtClean="0"/>
              <a:t> (cioè la penna d’oca, con cui si era soliti scrivere), </a:t>
            </a:r>
            <a:r>
              <a:rPr lang="it-IT" sz="2400" i="1" dirty="0" smtClean="0"/>
              <a:t>seminava un seme nero</a:t>
            </a:r>
            <a:r>
              <a:rPr lang="it-IT" sz="2400" dirty="0" smtClean="0"/>
              <a:t> (l’inchiostro, con cui si scrivono le parole).</a:t>
            </a:r>
            <a:endParaRPr lang="it-IT" sz="2400" dirty="0"/>
          </a:p>
        </p:txBody>
      </p:sp>
      <p:pic>
        <p:nvPicPr>
          <p:cNvPr id="5" name="Immagine 4" descr="sc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4"/>
            <a:ext cx="2193589" cy="1643074"/>
          </a:xfrm>
          <a:prstGeom prst="rect">
            <a:avLst/>
          </a:prstGeom>
        </p:spPr>
      </p:pic>
    </p:spTree>
  </p:cSld>
  <p:clrMapOvr>
    <a:masterClrMapping/>
  </p:clrMapOvr>
  <p:transition advClick="0" advTm="8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C000"/>
                </a:solidFill>
              </a:rPr>
              <a:t>Il placito di Capua</a:t>
            </a:r>
            <a:endParaRPr lang="it-IT" b="1" i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447800"/>
            <a:ext cx="7065482" cy="480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it-IT" i="1" dirty="0" smtClean="0"/>
              <a:t>   “ </a:t>
            </a:r>
            <a:r>
              <a:rPr lang="it-IT" i="1" dirty="0" err="1" smtClean="0"/>
              <a:t>Sao</a:t>
            </a:r>
            <a:r>
              <a:rPr lang="it-IT" i="1" dirty="0" smtClean="0"/>
              <a:t> ko </a:t>
            </a:r>
            <a:r>
              <a:rPr lang="it-IT" i="1" dirty="0" err="1" smtClean="0"/>
              <a:t>kelle</a:t>
            </a:r>
            <a:r>
              <a:rPr lang="it-IT" i="1" dirty="0" smtClean="0"/>
              <a:t> terre, per </a:t>
            </a:r>
            <a:r>
              <a:rPr lang="it-IT" i="1" dirty="0" err="1" smtClean="0"/>
              <a:t>kelle</a:t>
            </a:r>
            <a:r>
              <a:rPr lang="it-IT" i="1" dirty="0" smtClean="0"/>
              <a:t> fini </a:t>
            </a:r>
            <a:r>
              <a:rPr lang="it-IT" i="1" dirty="0" err="1" smtClean="0"/>
              <a:t>que</a:t>
            </a:r>
            <a:r>
              <a:rPr lang="it-IT" i="1" dirty="0" smtClean="0"/>
              <a:t> </a:t>
            </a:r>
            <a:r>
              <a:rPr lang="it-IT" i="1" dirty="0" err="1" smtClean="0"/>
              <a:t>ki</a:t>
            </a:r>
            <a:r>
              <a:rPr lang="it-IT" i="1" dirty="0" smtClean="0"/>
              <a:t> </a:t>
            </a:r>
            <a:r>
              <a:rPr lang="it-IT" i="1" dirty="0" err="1" smtClean="0"/>
              <a:t>contene</a:t>
            </a:r>
            <a:r>
              <a:rPr lang="it-IT" i="1" dirty="0" smtClean="0"/>
              <a:t>, trenta anni le </a:t>
            </a:r>
            <a:r>
              <a:rPr lang="it-IT" i="1" dirty="0" err="1" smtClean="0"/>
              <a:t>possette</a:t>
            </a:r>
            <a:r>
              <a:rPr lang="it-IT" i="1" dirty="0" smtClean="0"/>
              <a:t> parte </a:t>
            </a:r>
            <a:r>
              <a:rPr lang="it-IT" i="1" dirty="0" err="1" smtClean="0"/>
              <a:t>Sancti</a:t>
            </a:r>
            <a:r>
              <a:rPr lang="it-IT" i="1" dirty="0" smtClean="0"/>
              <a:t> </a:t>
            </a:r>
            <a:r>
              <a:rPr lang="it-IT" i="1" dirty="0" err="1" smtClean="0"/>
              <a:t>Benedicti</a:t>
            </a:r>
            <a:r>
              <a:rPr lang="it-IT" i="1" dirty="0" smtClean="0"/>
              <a:t>”.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2400" dirty="0" smtClean="0"/>
              <a:t>    TRADUZIONE:  “So che quelle terre, entro quei confini che qui sono contenuti [nella carta] per trenta anni le ha avuto in possesso la parte [cioè il monastero] di San Benedetto”.</a:t>
            </a:r>
          </a:p>
          <a:p>
            <a:endParaRPr lang="it-IT" dirty="0"/>
          </a:p>
        </p:txBody>
      </p:sp>
    </p:spTree>
  </p:cSld>
  <p:clrMapOvr>
    <a:masterClrMapping/>
  </p:clrMapOvr>
  <p:transition advClick="0" advTm="9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1660</Words>
  <Application>Microsoft Office PowerPoint</Application>
  <PresentationFormat>Presentazione su schermo (4:3)</PresentationFormat>
  <Paragraphs>133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4" baseType="lpstr">
      <vt:lpstr>SimSun</vt:lpstr>
      <vt:lpstr>Arial</vt:lpstr>
      <vt:lpstr>Book Antiqua</vt:lpstr>
      <vt:lpstr>Calibri</vt:lpstr>
      <vt:lpstr>Georgia</vt:lpstr>
      <vt:lpstr>Gill Sans MT</vt:lpstr>
      <vt:lpstr>Symbol</vt:lpstr>
      <vt:lpstr>Times New Roman</vt:lpstr>
      <vt:lpstr>Verdana</vt:lpstr>
      <vt:lpstr>Wingdings</vt:lpstr>
      <vt:lpstr>Wingdings 2</vt:lpstr>
      <vt:lpstr>Solstizio</vt:lpstr>
      <vt:lpstr>Presentazione standard di PowerPoint</vt:lpstr>
      <vt:lpstr>EVOLUZIONE DELLA LINGUA ITALIANA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Indovinello veronese </vt:lpstr>
      <vt:lpstr>Il placito di Capua</vt:lpstr>
      <vt:lpstr>Iscrizione di San Clemente</vt:lpstr>
      <vt:lpstr>Uno sguardo alla cultura: Dalla scuola siciliana al dolce stil novo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</dc:creator>
  <cp:lastModifiedBy>X</cp:lastModifiedBy>
  <cp:revision>80</cp:revision>
  <dcterms:created xsi:type="dcterms:W3CDTF">2018-04-04T09:03:20Z</dcterms:created>
  <dcterms:modified xsi:type="dcterms:W3CDTF">2020-02-17T11:30:46Z</dcterms:modified>
</cp:coreProperties>
</file>